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4" r:id="rId1"/>
    <p:sldMasterId id="2147483736" r:id="rId2"/>
  </p:sldMasterIdLst>
  <p:notesMasterIdLst>
    <p:notesMasterId r:id="rId26"/>
  </p:notesMasterIdLst>
  <p:sldIdLst>
    <p:sldId id="256" r:id="rId3"/>
    <p:sldId id="260" r:id="rId4"/>
    <p:sldId id="262" r:id="rId5"/>
    <p:sldId id="263" r:id="rId6"/>
    <p:sldId id="266" r:id="rId7"/>
    <p:sldId id="267" r:id="rId8"/>
    <p:sldId id="273" r:id="rId9"/>
    <p:sldId id="275" r:id="rId10"/>
    <p:sldId id="276" r:id="rId11"/>
    <p:sldId id="278" r:id="rId12"/>
    <p:sldId id="257" r:id="rId13"/>
    <p:sldId id="258" r:id="rId14"/>
    <p:sldId id="259" r:id="rId15"/>
    <p:sldId id="280" r:id="rId16"/>
    <p:sldId id="286" r:id="rId17"/>
    <p:sldId id="285" r:id="rId18"/>
    <p:sldId id="284" r:id="rId19"/>
    <p:sldId id="279" r:id="rId20"/>
    <p:sldId id="277" r:id="rId21"/>
    <p:sldId id="274" r:id="rId22"/>
    <p:sldId id="281" r:id="rId23"/>
    <p:sldId id="282" r:id="rId24"/>
    <p:sldId id="28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6271"/>
  </p:normalViewPr>
  <p:slideViewPr>
    <p:cSldViewPr snapToGrid="0" snapToObjects="1">
      <p:cViewPr varScale="1">
        <p:scale>
          <a:sx n="121" d="100"/>
          <a:sy n="121" d="100"/>
        </p:scale>
        <p:origin x="2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311563-90A3-EB4B-B3F3-F065C8687A79}" type="datetimeFigureOut">
              <a:rPr lang="en-US" smtClean="0"/>
              <a:t>4/24/16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AD109D-4903-F34F-82C0-CAB7B4CDBEF6}" type="slidenum">
              <a:rPr lang="en-US" smtClean="0"/>
              <a:t>‹#›</a:t>
            </a:fld>
            <a:endParaRPr lang="en-US"/>
          </a:p>
        </p:txBody>
      </p:sp>
    </p:spTree>
    <p:extLst>
      <p:ext uri="{BB962C8B-B14F-4D97-AF65-F5344CB8AC3E}">
        <p14:creationId xmlns:p14="http://schemas.microsoft.com/office/powerpoint/2010/main" val="55911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Oberlin College follows a general definition that is derived from the widely-cited 1983 </a:t>
            </a:r>
            <a:r>
              <a:rPr lang="en-US" sz="1200" kern="1200" dirty="0" err="1" smtClean="0">
                <a:solidFill>
                  <a:schemeClr val="tx1"/>
                </a:solidFill>
                <a:latin typeface="+mn-lt"/>
                <a:ea typeface="+mn-ea"/>
                <a:cs typeface="+mn-cs"/>
              </a:rPr>
              <a:t>Brundtland</a:t>
            </a:r>
            <a:r>
              <a:rPr lang="en-US" sz="1200" kern="1200" dirty="0" smtClean="0">
                <a:solidFill>
                  <a:schemeClr val="tx1"/>
                </a:solidFill>
                <a:latin typeface="+mn-lt"/>
                <a:ea typeface="+mn-ea"/>
                <a:cs typeface="+mn-cs"/>
              </a:rPr>
              <a:t> Commission of the U.N. definitions of sustainable development, which defines sustainability as:</a:t>
            </a:r>
          </a:p>
          <a:p>
            <a:r>
              <a:rPr lang="en-US" sz="1200" kern="1200" dirty="0" smtClean="0">
                <a:solidFill>
                  <a:schemeClr val="tx1"/>
                </a:solidFill>
                <a:latin typeface="+mn-lt"/>
                <a:ea typeface="+mn-ea"/>
                <a:cs typeface="+mn-cs"/>
              </a:rPr>
              <a:t>“Meeting the needs of the present without compromising the ability of future generations to meet their own needs”.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Oberlin recognizes three dimensions of sustainable systems (e.g. institutions, communities, regions, countries etc.). They must be</a:t>
            </a:r>
          </a:p>
          <a:p>
            <a:r>
              <a:rPr lang="en-US" sz="1200" kern="1200" dirty="0" smtClean="0">
                <a:solidFill>
                  <a:schemeClr val="tx1"/>
                </a:solidFill>
                <a:latin typeface="+mn-lt"/>
                <a:ea typeface="+mn-ea"/>
                <a:cs typeface="+mn-cs"/>
              </a:rPr>
              <a:t>Environmentally sound</a:t>
            </a:r>
          </a:p>
          <a:p>
            <a:r>
              <a:rPr lang="en-US" sz="1200" kern="1200" dirty="0" smtClean="0">
                <a:solidFill>
                  <a:schemeClr val="tx1"/>
                </a:solidFill>
                <a:latin typeface="+mn-lt"/>
                <a:ea typeface="+mn-ea"/>
                <a:cs typeface="+mn-cs"/>
              </a:rPr>
              <a:t>Socially just</a:t>
            </a:r>
          </a:p>
          <a:p>
            <a:r>
              <a:rPr lang="en-US" sz="1200" kern="1200" dirty="0" smtClean="0">
                <a:solidFill>
                  <a:schemeClr val="tx1"/>
                </a:solidFill>
                <a:latin typeface="+mn-lt"/>
                <a:ea typeface="+mn-ea"/>
                <a:cs typeface="+mn-cs"/>
              </a:rPr>
              <a:t>Economically viable</a:t>
            </a:r>
          </a:p>
          <a:p>
            <a:r>
              <a:rPr lang="en-US" sz="1200" kern="1200" dirty="0" smtClean="0">
                <a:solidFill>
                  <a:schemeClr val="tx1"/>
                </a:solidFill>
                <a:latin typeface="+mn-lt"/>
                <a:ea typeface="+mn-ea"/>
                <a:cs typeface="+mn-cs"/>
              </a:rPr>
              <a:t>A consideration of the intersection between these dimensions is fundamental to both assessment and promotion of sustainability.</a:t>
            </a:r>
            <a:endParaRPr lang="en-US" dirty="0"/>
          </a:p>
        </p:txBody>
      </p:sp>
      <p:sp>
        <p:nvSpPr>
          <p:cNvPr id="4" name="Slide Number Placeholder 3"/>
          <p:cNvSpPr>
            <a:spLocks noGrp="1"/>
          </p:cNvSpPr>
          <p:nvPr>
            <p:ph type="sldNum" sz="quarter" idx="10"/>
          </p:nvPr>
        </p:nvSpPr>
        <p:spPr/>
        <p:txBody>
          <a:bodyPr/>
          <a:lstStyle/>
          <a:p>
            <a:fld id="{F7AD109D-4903-F34F-82C0-CAB7B4CDBEF6}" type="slidenum">
              <a:rPr lang="en-US" smtClean="0"/>
              <a:t>15</a:t>
            </a:fld>
            <a:endParaRPr lang="en-US"/>
          </a:p>
        </p:txBody>
      </p:sp>
    </p:spTree>
    <p:extLst>
      <p:ext uri="{BB962C8B-B14F-4D97-AF65-F5344CB8AC3E}">
        <p14:creationId xmlns:p14="http://schemas.microsoft.com/office/powerpoint/2010/main" val="2054996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FARMISHED.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Our cause is to promote a local, sustainable food system.</a:t>
            </a:r>
          </a:p>
          <a:p>
            <a:r>
              <a:rPr lang="en-US" sz="1200" kern="1200" dirty="0" smtClean="0">
                <a:solidFill>
                  <a:schemeClr val="tx1"/>
                </a:solidFill>
                <a:latin typeface="+mn-lt"/>
                <a:ea typeface="+mn-ea"/>
                <a:cs typeface="+mn-cs"/>
              </a:rPr>
              <a:t>Here is the definition we will use when considering our success.  Sustainability is composed of four aspects.</a:t>
            </a:r>
          </a:p>
          <a:p>
            <a:r>
              <a:rPr lang="en-US" sz="1200" b="1" kern="1200" dirty="0" smtClean="0">
                <a:solidFill>
                  <a:schemeClr val="tx1"/>
                </a:solidFill>
                <a:latin typeface="+mn-lt"/>
                <a:ea typeface="+mn-ea"/>
                <a:cs typeface="+mn-cs"/>
              </a:rPr>
              <a:t>Economic</a:t>
            </a:r>
          </a:p>
          <a:p>
            <a:r>
              <a:rPr lang="en-US" sz="1200" b="0" kern="1200" dirty="0" smtClean="0">
                <a:solidFill>
                  <a:schemeClr val="tx1"/>
                </a:solidFill>
                <a:latin typeface="+mn-lt"/>
                <a:ea typeface="+mn-ea"/>
                <a:cs typeface="+mn-cs"/>
              </a:rPr>
              <a:t>The economic aspect means that the system is using its resources to provide necessary and desirable products and services for the present generation without compromising the ability of future generations to do the same.</a:t>
            </a:r>
          </a:p>
          <a:p>
            <a:r>
              <a:rPr lang="en-US" sz="1200" b="1" kern="1200" dirty="0" smtClean="0">
                <a:solidFill>
                  <a:schemeClr val="tx1"/>
                </a:solidFill>
                <a:latin typeface="+mn-lt"/>
                <a:ea typeface="+mn-ea"/>
                <a:cs typeface="+mn-cs"/>
              </a:rPr>
              <a:t>Social</a:t>
            </a:r>
          </a:p>
          <a:p>
            <a:r>
              <a:rPr lang="en-US" sz="1200" b="0" kern="1200" dirty="0" smtClean="0">
                <a:solidFill>
                  <a:schemeClr val="tx1"/>
                </a:solidFill>
                <a:latin typeface="+mn-lt"/>
                <a:ea typeface="+mn-ea"/>
                <a:cs typeface="+mn-cs"/>
              </a:rPr>
              <a:t>The social aspect is about equity within and between generations and within and between ethnic and social groups.  This aspect also includes people’s mental and physical well-being and cohesion of their communities based on fair distribution of natural resources.</a:t>
            </a:r>
          </a:p>
          <a:p>
            <a:r>
              <a:rPr lang="en-US" sz="1200" b="1" kern="1200" dirty="0" smtClean="0">
                <a:solidFill>
                  <a:schemeClr val="tx1"/>
                </a:solidFill>
                <a:latin typeface="+mn-lt"/>
                <a:ea typeface="+mn-ea"/>
                <a:cs typeface="+mn-cs"/>
              </a:rPr>
              <a:t>Cultural</a:t>
            </a:r>
          </a:p>
          <a:p>
            <a:r>
              <a:rPr lang="en-US" sz="1200" b="0" kern="1200" dirty="0" smtClean="0">
                <a:solidFill>
                  <a:schemeClr val="tx1"/>
                </a:solidFill>
                <a:latin typeface="+mn-lt"/>
                <a:ea typeface="+mn-ea"/>
                <a:cs typeface="+mn-cs"/>
              </a:rPr>
              <a:t>The cultural aspect is about the nourishment and sharing of attitudes and values that represent diverse ways of viewing the world.  This aspect includes the political aspect which is about citizens having the opportunity to express their views freely and participate in decision making.</a:t>
            </a:r>
          </a:p>
          <a:p>
            <a:r>
              <a:rPr lang="en-US" sz="1200" b="1" kern="1200" dirty="0" smtClean="0">
                <a:solidFill>
                  <a:schemeClr val="tx1"/>
                </a:solidFill>
                <a:latin typeface="+mn-lt"/>
                <a:ea typeface="+mn-ea"/>
                <a:cs typeface="+mn-cs"/>
              </a:rPr>
              <a:t>Environmental</a:t>
            </a:r>
          </a:p>
          <a:p>
            <a:r>
              <a:rPr lang="en-US" sz="1200" b="0" kern="1200" dirty="0" smtClean="0">
                <a:solidFill>
                  <a:schemeClr val="tx1"/>
                </a:solidFill>
                <a:latin typeface="+mn-lt"/>
                <a:ea typeface="+mn-ea"/>
                <a:cs typeface="+mn-cs"/>
              </a:rPr>
              <a:t>The environmental aspect is about the overall viability and health of our living systems.  This applies to both natural and managed systems</a:t>
            </a:r>
          </a:p>
          <a:p>
            <a:r>
              <a:rPr lang="en-US" sz="1200" b="0" kern="1200" dirty="0" smtClean="0">
                <a:solidFill>
                  <a:schemeClr val="tx1"/>
                </a:solidFill>
                <a:latin typeface="+mn-lt"/>
                <a:ea typeface="+mn-ea"/>
                <a:cs typeface="+mn-cs"/>
              </a:rPr>
              <a:t>With the understanding of these components of sustainability, one can understand and appreciate the challenges and needs for a local food system that meets these criteria to be nurtured and promoted.</a:t>
            </a:r>
          </a:p>
          <a:p>
            <a:endParaRPr lang="en-US" dirty="0"/>
          </a:p>
        </p:txBody>
      </p:sp>
      <p:sp>
        <p:nvSpPr>
          <p:cNvPr id="4" name="Slide Number Placeholder 3"/>
          <p:cNvSpPr>
            <a:spLocks noGrp="1"/>
          </p:cNvSpPr>
          <p:nvPr>
            <p:ph type="sldNum" sz="quarter" idx="10"/>
          </p:nvPr>
        </p:nvSpPr>
        <p:spPr/>
        <p:txBody>
          <a:bodyPr/>
          <a:lstStyle/>
          <a:p>
            <a:fld id="{F7AD109D-4903-F34F-82C0-CAB7B4CDBEF6}" type="slidenum">
              <a:rPr lang="en-US" smtClean="0"/>
              <a:t>16</a:t>
            </a:fld>
            <a:endParaRPr lang="en-US"/>
          </a:p>
        </p:txBody>
      </p:sp>
    </p:spTree>
    <p:extLst>
      <p:ext uri="{BB962C8B-B14F-4D97-AF65-F5344CB8AC3E}">
        <p14:creationId xmlns:p14="http://schemas.microsoft.com/office/powerpoint/2010/main" val="102702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727200" y="228600"/>
            <a:ext cx="10261600" cy="2057400"/>
          </a:xfrm>
        </p:spPr>
        <p:txBody>
          <a:bodyPr/>
          <a:lstStyle>
            <a:lvl1pPr algn="ctr">
              <a:defRPr sz="36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6096000" y="2286000"/>
            <a:ext cx="5892800" cy="2362200"/>
          </a:xfrm>
        </p:spPr>
        <p:txBody>
          <a:bodyPr anchor="ctr"/>
          <a:lstStyle>
            <a:lvl1pPr marL="0" indent="0" algn="ctr">
              <a:buFontTx/>
              <a:buNone/>
              <a:defRPr>
                <a:solidFill>
                  <a:srgbClr val="FFFFFF"/>
                </a:solidFill>
              </a:defRPr>
            </a:lvl1pPr>
          </a:lstStyle>
          <a:p>
            <a:r>
              <a:rPr lang="en-US" smtClean="0"/>
              <a:t>Click to edit Master subtitle style</a:t>
            </a:r>
            <a:endParaRPr lang="en-US"/>
          </a:p>
        </p:txBody>
      </p:sp>
      <p:sp>
        <p:nvSpPr>
          <p:cNvPr id="4" name="Rectangle 16"/>
          <p:cNvSpPr>
            <a:spLocks noGrp="1" noChangeArrowheads="1"/>
          </p:cNvSpPr>
          <p:nvPr>
            <p:ph type="dt" sz="half" idx="10"/>
          </p:nvPr>
        </p:nvSpPr>
        <p:spPr/>
        <p:txBody>
          <a:bodyPr/>
          <a:lstStyle>
            <a:lvl1pPr>
              <a:defRPr>
                <a:solidFill>
                  <a:srgbClr val="FFFFFF"/>
                </a:solidFill>
              </a:defRPr>
            </a:lvl1pPr>
          </a:lstStyle>
          <a:p>
            <a:fld id="{B61BEF0D-F0BB-DE4B-95CE-6DB70DBA9567}" type="datetimeFigureOut">
              <a:rPr lang="en-US" smtClean="0"/>
              <a:pPr/>
              <a:t>4/24/16</a:t>
            </a:fld>
            <a:endParaRPr lang="en-US" dirty="0"/>
          </a:p>
        </p:txBody>
      </p:sp>
      <p:sp>
        <p:nvSpPr>
          <p:cNvPr id="5" name="Rectangle 17"/>
          <p:cNvSpPr>
            <a:spLocks noGrp="1" noChangeArrowheads="1"/>
          </p:cNvSpPr>
          <p:nvPr>
            <p:ph type="ftr" sz="quarter" idx="11"/>
          </p:nvPr>
        </p:nvSpPr>
        <p:spPr/>
        <p:txBody>
          <a:bodyPr/>
          <a:lstStyle>
            <a:lvl1pPr>
              <a:defRPr>
                <a:solidFill>
                  <a:srgbClr val="FFFFFF"/>
                </a:solidFill>
              </a:defRPr>
            </a:lvl1pPr>
          </a:lstStyle>
          <a:p>
            <a:endParaRPr lang="en-US" dirty="0"/>
          </a:p>
        </p:txBody>
      </p:sp>
      <p:sp>
        <p:nvSpPr>
          <p:cNvPr id="6" name="Rectangle 18"/>
          <p:cNvSpPr>
            <a:spLocks noGrp="1" noChangeArrowheads="1"/>
          </p:cNvSpPr>
          <p:nvPr>
            <p:ph type="sldNum" sz="quarter" idx="12"/>
          </p:nvPr>
        </p:nvSpPr>
        <p:spPr/>
        <p:txBody>
          <a:bodyPr/>
          <a:lstStyle>
            <a:lvl1pPr>
              <a:defRPr>
                <a:solidFill>
                  <a:srgbClr val="FF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457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fld id="{B61BEF0D-F0BB-DE4B-95CE-6DB70DBA9567}" type="datetimeFigureOut">
              <a:rPr lang="en-US" smtClean="0"/>
              <a:pPr/>
              <a:t>4/24/16</a:t>
            </a:fld>
            <a:endParaRPr lang="en-US" dirty="0"/>
          </a:p>
        </p:txBody>
      </p:sp>
      <p:sp>
        <p:nvSpPr>
          <p:cNvPr id="5" name="Rectangle 8"/>
          <p:cNvSpPr>
            <a:spLocks noGrp="1" noChangeArrowheads="1"/>
          </p:cNvSpPr>
          <p:nvPr>
            <p:ph type="ftr" sz="quarter" idx="11"/>
          </p:nvPr>
        </p:nvSpPr>
        <p:spPr>
          <a:ln/>
        </p:spPr>
        <p:txBody>
          <a:bodyPr/>
          <a:lstStyle>
            <a:lvl1pPr>
              <a:defRPr/>
            </a:lvl1pPr>
          </a:lstStyle>
          <a:p>
            <a:endParaRPr lang="en-US" dirty="0"/>
          </a:p>
        </p:txBody>
      </p:sp>
      <p:sp>
        <p:nvSpPr>
          <p:cNvPr id="6" name="Rectangle 9"/>
          <p:cNvSpPr>
            <a:spLocks noGrp="1" noChangeArrowheads="1"/>
          </p:cNvSpPr>
          <p:nvPr>
            <p:ph type="sldNum" sz="quarter" idx="12"/>
          </p:nvPr>
        </p:nvSpPr>
        <p:spPr>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4483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98000" y="76200"/>
            <a:ext cx="25908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25600" y="76200"/>
            <a:ext cx="75692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fld id="{B61BEF0D-F0BB-DE4B-95CE-6DB70DBA9567}" type="datetimeFigureOut">
              <a:rPr lang="en-US" smtClean="0"/>
              <a:pPr/>
              <a:t>4/24/16</a:t>
            </a:fld>
            <a:endParaRPr lang="en-US" dirty="0"/>
          </a:p>
        </p:txBody>
      </p:sp>
      <p:sp>
        <p:nvSpPr>
          <p:cNvPr id="5" name="Rectangle 8"/>
          <p:cNvSpPr>
            <a:spLocks noGrp="1" noChangeArrowheads="1"/>
          </p:cNvSpPr>
          <p:nvPr>
            <p:ph type="ftr" sz="quarter" idx="11"/>
          </p:nvPr>
        </p:nvSpPr>
        <p:spPr>
          <a:ln/>
        </p:spPr>
        <p:txBody>
          <a:bodyPr/>
          <a:lstStyle>
            <a:lvl1pPr>
              <a:defRPr/>
            </a:lvl1pPr>
          </a:lstStyle>
          <a:p>
            <a:endParaRPr lang="en-US" dirty="0"/>
          </a:p>
        </p:txBody>
      </p:sp>
      <p:sp>
        <p:nvSpPr>
          <p:cNvPr id="6" name="Rectangle 9"/>
          <p:cNvSpPr>
            <a:spLocks noGrp="1" noChangeArrowheads="1"/>
          </p:cNvSpPr>
          <p:nvPr>
            <p:ph type="sldNum" sz="quarter" idx="12"/>
          </p:nvPr>
        </p:nvSpPr>
        <p:spPr>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5276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7128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4/24/16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1063482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1143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4/24/16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748185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4/24/16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8276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4/24/16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1931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B61BEF0D-F0BB-DE4B-95CE-6DB70DBA9567}" type="datetimeFigureOut">
              <a:rPr lang="en-US" smtClean="0"/>
              <a:pPr/>
              <a:t>4/24/16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6756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79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fld id="{52647F38-B617-4D2F-AE0A-013F0C4D2C57}" type="datetimeFigureOut">
              <a:rPr lang="en-US" smtClean="0"/>
              <a:t>4/24/16</a:t>
            </a:fld>
            <a:endParaRPr lang="en-US" dirty="0"/>
          </a:p>
        </p:txBody>
      </p:sp>
      <p:sp>
        <p:nvSpPr>
          <p:cNvPr id="5" name="Rectangle 8"/>
          <p:cNvSpPr>
            <a:spLocks noGrp="1" noChangeArrowheads="1"/>
          </p:cNvSpPr>
          <p:nvPr>
            <p:ph type="ftr" sz="quarter" idx="11"/>
          </p:nvPr>
        </p:nvSpPr>
        <p:spPr>
          <a:ln/>
        </p:spPr>
        <p:txBody>
          <a:bodyPr/>
          <a:lstStyle>
            <a:lvl1pPr>
              <a:defRPr/>
            </a:lvl1pPr>
          </a:lstStyle>
          <a:p>
            <a:endParaRPr lang="en-US" dirty="0"/>
          </a:p>
        </p:txBody>
      </p:sp>
      <p:sp>
        <p:nvSpPr>
          <p:cNvPr id="6" name="Rectangle 9"/>
          <p:cNvSpPr>
            <a:spLocks noGrp="1" noChangeArrowheads="1"/>
          </p:cNvSpPr>
          <p:nvPr>
            <p:ph type="sldNum" sz="quarter" idx="12"/>
          </p:nvPr>
        </p:nvSpPr>
        <p:spPr>
          <a:ln/>
        </p:spPr>
        <p:txBody>
          <a:bodyPr/>
          <a:lstStyle>
            <a:lvl1pPr>
              <a:defRPr/>
            </a:lvl1pPr>
          </a:lstStyle>
          <a:p>
            <a:fld id="{E97799C9-84D9-46D2-A11E-BCF8A720529D}" type="slidenum">
              <a:rPr lang="en-US" smtClean="0"/>
              <a:t>‹#›</a:t>
            </a:fld>
            <a:endParaRPr lang="en-US" dirty="0"/>
          </a:p>
        </p:txBody>
      </p:sp>
    </p:spTree>
    <p:extLst>
      <p:ext uri="{BB962C8B-B14F-4D97-AF65-F5344CB8AC3E}">
        <p14:creationId xmlns:p14="http://schemas.microsoft.com/office/powerpoint/2010/main" val="16217432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0442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3414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5112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D57F1E4F-1CFF-5643-939E-217C01CDF565}"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9038835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51400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4/24/16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6851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4/24/16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778579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20825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61BEF0D-F0BB-DE4B-95CE-6DB70DBA9567}" type="datetimeFigureOut">
              <a:rPr lang="en-US" smtClean="0"/>
              <a:pPr/>
              <a:t>4/24/16</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510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fld id="{B61BEF0D-F0BB-DE4B-95CE-6DB70DBA9567}" type="datetimeFigureOut">
              <a:rPr lang="en-US" smtClean="0"/>
              <a:pPr/>
              <a:t>4/24/16</a:t>
            </a:fld>
            <a:endParaRPr lang="en-US" dirty="0"/>
          </a:p>
        </p:txBody>
      </p:sp>
      <p:sp>
        <p:nvSpPr>
          <p:cNvPr id="5" name="Rectangle 8"/>
          <p:cNvSpPr>
            <a:spLocks noGrp="1" noChangeArrowheads="1"/>
          </p:cNvSpPr>
          <p:nvPr>
            <p:ph type="ftr" sz="quarter" idx="11"/>
          </p:nvPr>
        </p:nvSpPr>
        <p:spPr>
          <a:ln/>
        </p:spPr>
        <p:txBody>
          <a:bodyPr/>
          <a:lstStyle>
            <a:lvl1pPr>
              <a:defRPr/>
            </a:lvl1pPr>
          </a:lstStyle>
          <a:p>
            <a:endParaRPr lang="en-US" dirty="0"/>
          </a:p>
        </p:txBody>
      </p:sp>
      <p:sp>
        <p:nvSpPr>
          <p:cNvPr id="6" name="Rectangle 9"/>
          <p:cNvSpPr>
            <a:spLocks noGrp="1" noChangeArrowheads="1"/>
          </p:cNvSpPr>
          <p:nvPr>
            <p:ph type="sldNum" sz="quarter" idx="12"/>
          </p:nvPr>
        </p:nvSpPr>
        <p:spPr>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6691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25600" y="1371600"/>
            <a:ext cx="508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08800" y="1371600"/>
            <a:ext cx="508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fld id="{05BFA754-D5C3-4E66-96A6-867B257F58DC}" type="datetimeFigureOut">
              <a:rPr lang="en-US" smtClean="0"/>
              <a:t>4/24/16</a:t>
            </a:fld>
            <a:endParaRPr lang="en-US" dirty="0"/>
          </a:p>
        </p:txBody>
      </p:sp>
      <p:sp>
        <p:nvSpPr>
          <p:cNvPr id="6" name="Rectangle 8"/>
          <p:cNvSpPr>
            <a:spLocks noGrp="1" noChangeArrowheads="1"/>
          </p:cNvSpPr>
          <p:nvPr>
            <p:ph type="ftr" sz="quarter" idx="11"/>
          </p:nvPr>
        </p:nvSpPr>
        <p:spPr>
          <a:ln/>
        </p:spPr>
        <p:txBody>
          <a:bodyPr/>
          <a:lstStyle>
            <a:lvl1pPr>
              <a:defRPr/>
            </a:lvl1pPr>
          </a:lstStyle>
          <a:p>
            <a:endParaRPr lang="en-US" dirty="0"/>
          </a:p>
        </p:txBody>
      </p:sp>
      <p:sp>
        <p:nvSpPr>
          <p:cNvPr id="7" name="Rectangle 9"/>
          <p:cNvSpPr>
            <a:spLocks noGrp="1" noChangeArrowheads="1"/>
          </p:cNvSpPr>
          <p:nvPr>
            <p:ph type="sldNum" sz="quarter" idx="12"/>
          </p:nvPr>
        </p:nvSpPr>
        <p:spPr>
          <a:ln/>
        </p:spPr>
        <p:txBody>
          <a:bodyPr/>
          <a:lstStyle>
            <a:lvl1pPr>
              <a:defRPr/>
            </a:lvl1pPr>
          </a:lstStyle>
          <a:p>
            <a:fld id="{5D84065D-F351-4B03-BD91-D8A6B8D4B362}" type="slidenum">
              <a:rPr lang="en-US" smtClean="0"/>
              <a:t>‹#›</a:t>
            </a:fld>
            <a:endParaRPr lang="en-US" dirty="0"/>
          </a:p>
        </p:txBody>
      </p:sp>
    </p:spTree>
    <p:extLst>
      <p:ext uri="{BB962C8B-B14F-4D97-AF65-F5344CB8AC3E}">
        <p14:creationId xmlns:p14="http://schemas.microsoft.com/office/powerpoint/2010/main" val="1442820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fld id="{B61BEF0D-F0BB-DE4B-95CE-6DB70DBA9567}" type="datetimeFigureOut">
              <a:rPr lang="en-US" smtClean="0"/>
              <a:pPr/>
              <a:t>4/24/16</a:t>
            </a:fld>
            <a:endParaRPr lang="en-US" dirty="0"/>
          </a:p>
        </p:txBody>
      </p:sp>
      <p:sp>
        <p:nvSpPr>
          <p:cNvPr id="8" name="Rectangle 8"/>
          <p:cNvSpPr>
            <a:spLocks noGrp="1" noChangeArrowheads="1"/>
          </p:cNvSpPr>
          <p:nvPr>
            <p:ph type="ftr" sz="quarter" idx="11"/>
          </p:nvPr>
        </p:nvSpPr>
        <p:spPr>
          <a:ln/>
        </p:spPr>
        <p:txBody>
          <a:bodyPr/>
          <a:lstStyle>
            <a:lvl1pPr>
              <a:defRPr/>
            </a:lvl1pPr>
          </a:lstStyle>
          <a:p>
            <a:endParaRPr lang="en-US" dirty="0"/>
          </a:p>
        </p:txBody>
      </p:sp>
      <p:sp>
        <p:nvSpPr>
          <p:cNvPr id="9" name="Rectangle 9"/>
          <p:cNvSpPr>
            <a:spLocks noGrp="1" noChangeArrowheads="1"/>
          </p:cNvSpPr>
          <p:nvPr>
            <p:ph type="sldNum" sz="quarter" idx="12"/>
          </p:nvPr>
        </p:nvSpPr>
        <p:spPr>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734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fld id="{B61BEF0D-F0BB-DE4B-95CE-6DB70DBA9567}" type="datetimeFigureOut">
              <a:rPr lang="en-US" smtClean="0"/>
              <a:pPr/>
              <a:t>4/24/16</a:t>
            </a:fld>
            <a:endParaRPr lang="en-US" dirty="0"/>
          </a:p>
        </p:txBody>
      </p:sp>
      <p:sp>
        <p:nvSpPr>
          <p:cNvPr id="4" name="Rectangle 8"/>
          <p:cNvSpPr>
            <a:spLocks noGrp="1" noChangeArrowheads="1"/>
          </p:cNvSpPr>
          <p:nvPr>
            <p:ph type="ftr" sz="quarter" idx="11"/>
          </p:nvPr>
        </p:nvSpPr>
        <p:spPr>
          <a:ln/>
        </p:spPr>
        <p:txBody>
          <a:bodyPr/>
          <a:lstStyle>
            <a:lvl1pPr>
              <a:defRPr/>
            </a:lvl1pPr>
          </a:lstStyle>
          <a:p>
            <a:endParaRPr lang="en-US" dirty="0"/>
          </a:p>
        </p:txBody>
      </p:sp>
      <p:sp>
        <p:nvSpPr>
          <p:cNvPr id="5" name="Rectangle 9"/>
          <p:cNvSpPr>
            <a:spLocks noGrp="1" noChangeArrowheads="1"/>
          </p:cNvSpPr>
          <p:nvPr>
            <p:ph type="sldNum" sz="quarter" idx="12"/>
          </p:nvPr>
        </p:nvSpPr>
        <p:spPr>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0811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fld id="{B61BEF0D-F0BB-DE4B-95CE-6DB70DBA9567}" type="datetimeFigureOut">
              <a:rPr lang="en-US" smtClean="0"/>
              <a:pPr/>
              <a:t>4/24/16</a:t>
            </a:fld>
            <a:endParaRPr lang="en-US" dirty="0"/>
          </a:p>
        </p:txBody>
      </p:sp>
      <p:sp>
        <p:nvSpPr>
          <p:cNvPr id="3" name="Rectangle 8"/>
          <p:cNvSpPr>
            <a:spLocks noGrp="1" noChangeArrowheads="1"/>
          </p:cNvSpPr>
          <p:nvPr>
            <p:ph type="ftr" sz="quarter" idx="11"/>
          </p:nvPr>
        </p:nvSpPr>
        <p:spPr>
          <a:ln/>
        </p:spPr>
        <p:txBody>
          <a:bodyPr/>
          <a:lstStyle>
            <a:lvl1pPr>
              <a:defRPr/>
            </a:lvl1pPr>
          </a:lstStyle>
          <a:p>
            <a:endParaRPr lang="en-US" dirty="0"/>
          </a:p>
        </p:txBody>
      </p:sp>
      <p:sp>
        <p:nvSpPr>
          <p:cNvPr id="4" name="Rectangle 9"/>
          <p:cNvSpPr>
            <a:spLocks noGrp="1" noChangeArrowheads="1"/>
          </p:cNvSpPr>
          <p:nvPr>
            <p:ph type="sldNum" sz="quarter" idx="12"/>
          </p:nvPr>
        </p:nvSpPr>
        <p:spPr>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9920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fld id="{B61BEF0D-F0BB-DE4B-95CE-6DB70DBA9567}" type="datetimeFigureOut">
              <a:rPr lang="en-US" smtClean="0"/>
              <a:pPr/>
              <a:t>4/24/16</a:t>
            </a:fld>
            <a:endParaRPr lang="en-US" dirty="0"/>
          </a:p>
        </p:txBody>
      </p:sp>
      <p:sp>
        <p:nvSpPr>
          <p:cNvPr id="6" name="Rectangle 8"/>
          <p:cNvSpPr>
            <a:spLocks noGrp="1" noChangeArrowheads="1"/>
          </p:cNvSpPr>
          <p:nvPr>
            <p:ph type="ftr" sz="quarter" idx="11"/>
          </p:nvPr>
        </p:nvSpPr>
        <p:spPr>
          <a:ln/>
        </p:spPr>
        <p:txBody>
          <a:bodyPr/>
          <a:lstStyle>
            <a:lvl1pPr>
              <a:defRPr/>
            </a:lvl1pPr>
          </a:lstStyle>
          <a:p>
            <a:endParaRPr lang="en-US" dirty="0"/>
          </a:p>
        </p:txBody>
      </p:sp>
      <p:sp>
        <p:nvSpPr>
          <p:cNvPr id="7" name="Rectangle 9"/>
          <p:cNvSpPr>
            <a:spLocks noGrp="1" noChangeArrowheads="1"/>
          </p:cNvSpPr>
          <p:nvPr>
            <p:ph type="sldNum" sz="quarter" idx="12"/>
          </p:nvPr>
        </p:nvSpPr>
        <p:spPr>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7257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fld id="{B61BEF0D-F0BB-DE4B-95CE-6DB70DBA9567}" type="datetimeFigureOut">
              <a:rPr lang="en-US" smtClean="0"/>
              <a:pPr/>
              <a:t>4/24/16</a:t>
            </a:fld>
            <a:endParaRPr lang="en-US" dirty="0"/>
          </a:p>
        </p:txBody>
      </p:sp>
      <p:sp>
        <p:nvSpPr>
          <p:cNvPr id="6" name="Rectangle 8"/>
          <p:cNvSpPr>
            <a:spLocks noGrp="1" noChangeArrowheads="1"/>
          </p:cNvSpPr>
          <p:nvPr>
            <p:ph type="ftr" sz="quarter" idx="11"/>
          </p:nvPr>
        </p:nvSpPr>
        <p:spPr>
          <a:ln/>
        </p:spPr>
        <p:txBody>
          <a:bodyPr/>
          <a:lstStyle>
            <a:lvl1pPr>
              <a:defRPr/>
            </a:lvl1pPr>
          </a:lstStyle>
          <a:p>
            <a:endParaRPr lang="en-US" dirty="0"/>
          </a:p>
        </p:txBody>
      </p:sp>
      <p:sp>
        <p:nvSpPr>
          <p:cNvPr id="7" name="Rectangle 9"/>
          <p:cNvSpPr>
            <a:spLocks noGrp="1" noChangeArrowheads="1"/>
          </p:cNvSpPr>
          <p:nvPr>
            <p:ph type="sldNum" sz="quarter" idx="12"/>
          </p:nvPr>
        </p:nvSpPr>
        <p:spPr>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96368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slideLayout" Target="../slideLayouts/slideLayout28.xml"/><Relationship Id="rId18" Type="http://schemas.openxmlformats.org/officeDocument/2006/relationships/theme" Target="../theme/theme2.xml"/><Relationship Id="rId19"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25600" y="762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a:p>
        </p:txBody>
      </p:sp>
      <p:sp>
        <p:nvSpPr>
          <p:cNvPr id="1027" name="Rectangle 3"/>
          <p:cNvSpPr>
            <a:spLocks noGrp="1" noChangeArrowheads="1"/>
          </p:cNvSpPr>
          <p:nvPr>
            <p:ph type="body" idx="1"/>
          </p:nvPr>
        </p:nvSpPr>
        <p:spPr bwMode="auto">
          <a:xfrm>
            <a:off x="1625600" y="1371600"/>
            <a:ext cx="10363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a:p>
        </p:txBody>
      </p:sp>
      <p:sp>
        <p:nvSpPr>
          <p:cNvPr id="1031" name="Rectangle 7"/>
          <p:cNvSpPr>
            <a:spLocks noGrp="1" noChangeArrowheads="1"/>
          </p:cNvSpPr>
          <p:nvPr>
            <p:ph type="dt" sz="half" idx="2"/>
          </p:nvPr>
        </p:nvSpPr>
        <p:spPr bwMode="auto">
          <a:xfrm>
            <a:off x="1727200" y="6248400"/>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fld id="{B61BEF0D-F0BB-DE4B-95CE-6DB70DBA9567}" type="datetimeFigureOut">
              <a:rPr lang="en-US" smtClean="0"/>
              <a:pPr/>
              <a:t>4/24/16</a:t>
            </a:fld>
            <a:endParaRPr lang="en-US" dirty="0"/>
          </a:p>
        </p:txBody>
      </p:sp>
      <p:sp>
        <p:nvSpPr>
          <p:cNvPr id="1032" name="Rectangle 8"/>
          <p:cNvSpPr>
            <a:spLocks noGrp="1" noChangeArrowheads="1"/>
          </p:cNvSpPr>
          <p:nvPr>
            <p:ph type="ftr" sz="quarter" idx="3"/>
          </p:nvPr>
        </p:nvSpPr>
        <p:spPr bwMode="auto">
          <a:xfrm>
            <a:off x="4927600" y="6248400"/>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dirty="0"/>
          </a:p>
        </p:txBody>
      </p:sp>
      <p:sp>
        <p:nvSpPr>
          <p:cNvPr id="1033" name="Rectangle 9"/>
          <p:cNvSpPr>
            <a:spLocks noGrp="1" noChangeArrowheads="1"/>
          </p:cNvSpPr>
          <p:nvPr>
            <p:ph type="sldNum" sz="quarter" idx="4"/>
          </p:nvPr>
        </p:nvSpPr>
        <p:spPr bwMode="auto">
          <a:xfrm>
            <a:off x="9144000" y="6248400"/>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524948"/>
      </p:ext>
    </p:extLst>
  </p:cSld>
  <p:clrMap bg1="dk2" tx1="lt1" bg2="dk1"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rtl="0" eaLnBrk="1" fontAlgn="base" hangingPunct="1">
        <a:spcBef>
          <a:spcPct val="0"/>
        </a:spcBef>
        <a:spcAft>
          <a:spcPct val="0"/>
        </a:spcAft>
        <a:defRPr sz="3200">
          <a:solidFill>
            <a:schemeClr val="tx2"/>
          </a:solidFill>
          <a:latin typeface="+mj-lt"/>
          <a:ea typeface="Arial" charset="0"/>
          <a:cs typeface="+mj-cs"/>
        </a:defRPr>
      </a:lvl1pPr>
      <a:lvl2pPr algn="l" rtl="0" eaLnBrk="1" fontAlgn="base" hangingPunct="1">
        <a:spcBef>
          <a:spcPct val="0"/>
        </a:spcBef>
        <a:spcAft>
          <a:spcPct val="0"/>
        </a:spcAft>
        <a:defRPr sz="3200">
          <a:solidFill>
            <a:schemeClr val="tx2"/>
          </a:solidFill>
          <a:latin typeface="Arial" charset="0"/>
          <a:ea typeface="Arial" charset="0"/>
          <a:cs typeface="Arial" charset="0"/>
        </a:defRPr>
      </a:lvl2pPr>
      <a:lvl3pPr algn="l" rtl="0" eaLnBrk="1" fontAlgn="base" hangingPunct="1">
        <a:spcBef>
          <a:spcPct val="0"/>
        </a:spcBef>
        <a:spcAft>
          <a:spcPct val="0"/>
        </a:spcAft>
        <a:defRPr sz="3200">
          <a:solidFill>
            <a:schemeClr val="tx2"/>
          </a:solidFill>
          <a:latin typeface="Arial" charset="0"/>
          <a:ea typeface="Arial" charset="0"/>
          <a:cs typeface="Arial" charset="0"/>
        </a:defRPr>
      </a:lvl3pPr>
      <a:lvl4pPr algn="l" rtl="0" eaLnBrk="1" fontAlgn="base" hangingPunct="1">
        <a:spcBef>
          <a:spcPct val="0"/>
        </a:spcBef>
        <a:spcAft>
          <a:spcPct val="0"/>
        </a:spcAft>
        <a:defRPr sz="3200">
          <a:solidFill>
            <a:schemeClr val="tx2"/>
          </a:solidFill>
          <a:latin typeface="Arial" charset="0"/>
          <a:ea typeface="Arial" charset="0"/>
          <a:cs typeface="Arial" charset="0"/>
        </a:defRPr>
      </a:lvl4pPr>
      <a:lvl5pPr algn="l" rtl="0" eaLnBrk="1" fontAlgn="base" hangingPunct="1">
        <a:spcBef>
          <a:spcPct val="0"/>
        </a:spcBef>
        <a:spcAft>
          <a:spcPct val="0"/>
        </a:spcAft>
        <a:defRPr sz="3200">
          <a:solidFill>
            <a:schemeClr val="tx2"/>
          </a:solidFill>
          <a:latin typeface="Arial" charset="0"/>
          <a:ea typeface="Arial" charset="0"/>
          <a:cs typeface="Arial" charset="0"/>
        </a:defRPr>
      </a:lvl5pPr>
      <a:lvl6pPr marL="457200" algn="l" rtl="0" eaLnBrk="1" fontAlgn="base" hangingPunct="1">
        <a:spcBef>
          <a:spcPct val="0"/>
        </a:spcBef>
        <a:spcAft>
          <a:spcPct val="0"/>
        </a:spcAft>
        <a:defRPr sz="3200">
          <a:solidFill>
            <a:schemeClr val="tx2"/>
          </a:solidFill>
          <a:latin typeface="Arial" charset="0"/>
          <a:cs typeface="Arial" charset="0"/>
        </a:defRPr>
      </a:lvl6pPr>
      <a:lvl7pPr marL="914400" algn="l" rtl="0" eaLnBrk="1" fontAlgn="base" hangingPunct="1">
        <a:spcBef>
          <a:spcPct val="0"/>
        </a:spcBef>
        <a:spcAft>
          <a:spcPct val="0"/>
        </a:spcAft>
        <a:defRPr sz="3200">
          <a:solidFill>
            <a:schemeClr val="tx2"/>
          </a:solidFill>
          <a:latin typeface="Arial" charset="0"/>
          <a:cs typeface="Arial" charset="0"/>
        </a:defRPr>
      </a:lvl7pPr>
      <a:lvl8pPr marL="1371600" algn="l" rtl="0" eaLnBrk="1" fontAlgn="base" hangingPunct="1">
        <a:spcBef>
          <a:spcPct val="0"/>
        </a:spcBef>
        <a:spcAft>
          <a:spcPct val="0"/>
        </a:spcAft>
        <a:defRPr sz="3200">
          <a:solidFill>
            <a:schemeClr val="tx2"/>
          </a:solidFill>
          <a:latin typeface="Arial" charset="0"/>
          <a:cs typeface="Arial" charset="0"/>
        </a:defRPr>
      </a:lvl8pPr>
      <a:lvl9pPr marL="1828800" algn="l" rtl="0" eaLnBrk="1" fontAlgn="base" hangingPunct="1">
        <a:spcBef>
          <a:spcPct val="0"/>
        </a:spcBef>
        <a:spcAft>
          <a:spcPct val="0"/>
        </a:spcAft>
        <a:defRPr sz="32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Arial" charset="0"/>
          <a:cs typeface="+mn-cs"/>
        </a:defRPr>
      </a:lvl1pPr>
      <a:lvl2pPr marL="742950" indent="-285750" algn="l" rtl="0" eaLnBrk="1" fontAlgn="base" hangingPunct="1">
        <a:spcBef>
          <a:spcPct val="20000"/>
        </a:spcBef>
        <a:spcAft>
          <a:spcPct val="0"/>
        </a:spcAft>
        <a:buChar char="–"/>
        <a:defRPr sz="2400">
          <a:solidFill>
            <a:schemeClr val="tx1"/>
          </a:solidFill>
          <a:latin typeface="+mn-lt"/>
          <a:ea typeface="Arial" charset="0"/>
          <a:cs typeface="+mn-cs"/>
        </a:defRPr>
      </a:lvl2pPr>
      <a:lvl3pPr marL="1143000" indent="-228600" algn="l" rtl="0" eaLnBrk="1" fontAlgn="base" hangingPunct="1">
        <a:spcBef>
          <a:spcPct val="20000"/>
        </a:spcBef>
        <a:spcAft>
          <a:spcPct val="0"/>
        </a:spcAft>
        <a:buChar char="•"/>
        <a:defRPr sz="2000">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1BEF0D-F0BB-DE4B-95CE-6DB70DBA9567}" type="datetimeFigureOut">
              <a:rPr lang="en-US" smtClean="0"/>
              <a:pPr/>
              <a:t>4/24/16</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955968"/>
      </p:ext>
    </p:extLst>
  </p:cSld>
  <p:clrMap bg1="dk1" tx1="lt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dictionary.com/browse/sustainability" TargetMode="External"/><Relationship Id="rId3" Type="http://schemas.openxmlformats.org/officeDocument/2006/relationships/hyperlink" Target="http://www.dac.dk/en/dac-cities/sustainable-cities/historic-milestones/1987--brundtland-report-our-common-futur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merriam-webster.com/dictionary/sustained" TargetMode="External"/><Relationship Id="rId3" Type="http://schemas.openxmlformats.org/officeDocument/2006/relationships/hyperlink" Target="http://www.merriam-webster.com/dictionary/sustainabl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iscvt.org/impact/definition-sustainable-community/"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fore.yale.edu/religion/christianity/links/" TargetMode="External"/><Relationship Id="rId3" Type="http://schemas.openxmlformats.org/officeDocument/2006/relationships/hyperlink" Target="http://thedailyfeast.or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interfaithpowerandlight.org/" TargetMode="External"/><Relationship Id="rId3" Type="http://schemas.openxmlformats.org/officeDocument/2006/relationships/hyperlink" Target="http://wisconsinipl.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eg"/><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401" y="2733709"/>
            <a:ext cx="8661115" cy="1373070"/>
          </a:xfrm>
        </p:spPr>
        <p:txBody>
          <a:bodyPr/>
          <a:lstStyle/>
          <a:p>
            <a:r>
              <a:rPr lang="en-US" dirty="0">
                <a:latin typeface="Arial" charset="0"/>
                <a:ea typeface="Arial" charset="0"/>
                <a:cs typeface="Arial" charset="0"/>
              </a:rPr>
              <a:t>Spirituality</a:t>
            </a:r>
            <a:r>
              <a:rPr lang="en-US" dirty="0"/>
              <a:t> &amp; </a:t>
            </a:r>
            <a:r>
              <a:rPr lang="en-US" dirty="0" smtClean="0"/>
              <a:t>Sustainability</a:t>
            </a:r>
            <a:endParaRPr lang="en-US" dirty="0"/>
          </a:p>
        </p:txBody>
      </p:sp>
      <p:sp>
        <p:nvSpPr>
          <p:cNvPr id="3" name="Subtitle 2"/>
          <p:cNvSpPr>
            <a:spLocks noGrp="1"/>
          </p:cNvSpPr>
          <p:nvPr>
            <p:ph type="subTitle" idx="1"/>
          </p:nvPr>
        </p:nvSpPr>
        <p:spPr/>
        <p:txBody>
          <a:bodyPr/>
          <a:lstStyle/>
          <a:p>
            <a:r>
              <a:rPr lang="en-US" dirty="0" smtClean="0"/>
              <a:t>One Christian Approach</a:t>
            </a:r>
            <a:endParaRPr lang="en-US" dirty="0"/>
          </a:p>
        </p:txBody>
      </p:sp>
    </p:spTree>
    <p:extLst>
      <p:ext uri="{BB962C8B-B14F-4D97-AF65-F5344CB8AC3E}">
        <p14:creationId xmlns:p14="http://schemas.microsoft.com/office/powerpoint/2010/main" val="17442923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z="2800"/>
              <a:t>Our working description of  </a:t>
            </a:r>
            <a:r>
              <a:rPr lang="en-US" altLang="en-US"/>
              <a:t>SPIRITUALITY…</a:t>
            </a:r>
          </a:p>
        </p:txBody>
      </p:sp>
      <p:sp>
        <p:nvSpPr>
          <p:cNvPr id="3" name="Content Placeholder 2"/>
          <p:cNvSpPr>
            <a:spLocks noGrp="1"/>
          </p:cNvSpPr>
          <p:nvPr>
            <p:ph idx="1"/>
          </p:nvPr>
        </p:nvSpPr>
        <p:spPr/>
        <p:txBody>
          <a:bodyPr/>
          <a:lstStyle/>
          <a:p>
            <a:pPr marL="0" indent="0">
              <a:buNone/>
              <a:defRPr/>
            </a:pPr>
            <a:r>
              <a:rPr lang="en-US" dirty="0" smtClean="0">
                <a:ea typeface="+mn-ea"/>
              </a:rPr>
              <a:t>“What </a:t>
            </a:r>
            <a:r>
              <a:rPr lang="en-US" i="1" u="sng" dirty="0" smtClean="0">
                <a:ea typeface="+mn-ea"/>
              </a:rPr>
              <a:t>we do </a:t>
            </a:r>
            <a:r>
              <a:rPr lang="en-US" dirty="0" smtClean="0">
                <a:ea typeface="+mn-ea"/>
              </a:rPr>
              <a:t>with the LIFE ENERGY/</a:t>
            </a:r>
            <a:r>
              <a:rPr lang="en-US" i="1" dirty="0" smtClean="0">
                <a:ea typeface="+mn-ea"/>
              </a:rPr>
              <a:t>SPIRITUS</a:t>
            </a:r>
            <a:r>
              <a:rPr lang="en-US" dirty="0" smtClean="0">
                <a:ea typeface="+mn-ea"/>
              </a:rPr>
              <a:t> within us”</a:t>
            </a:r>
            <a:endParaRPr lang="en-US" dirty="0">
              <a:ea typeface="+mn-ea"/>
            </a:endParaRPr>
          </a:p>
          <a:p>
            <a:pPr marL="0" indent="0">
              <a:buNone/>
              <a:defRPr/>
            </a:pPr>
            <a:r>
              <a:rPr lang="en-US" i="1" dirty="0" smtClean="0">
                <a:ea typeface="+mn-ea"/>
              </a:rPr>
              <a:t>or</a:t>
            </a:r>
          </a:p>
          <a:p>
            <a:pPr marL="0" indent="0">
              <a:buNone/>
              <a:defRPr/>
            </a:pPr>
            <a:r>
              <a:rPr lang="en-US" dirty="0" smtClean="0">
                <a:ea typeface="+mn-ea"/>
              </a:rPr>
              <a:t>“How we direct (what we use to direct, channel, use) the LIFE ENERGY within us”.</a:t>
            </a:r>
          </a:p>
          <a:p>
            <a:pPr marL="0" indent="0">
              <a:buNone/>
              <a:defRPr/>
            </a:pPr>
            <a:endParaRPr lang="en-US" dirty="0">
              <a:ea typeface="+mn-ea"/>
            </a:endParaRPr>
          </a:p>
          <a:p>
            <a:pPr marL="0" indent="0">
              <a:buNone/>
              <a:defRPr/>
            </a:pPr>
            <a:r>
              <a:rPr lang="en-US" dirty="0" smtClean="0">
                <a:ea typeface="+mn-ea"/>
              </a:rPr>
              <a:t>Our Worldview, Beliefs, Values, Practices, Behaviors, Ideals or Goals guide or direct what we do with our life energy-- they determine what kind of spirituality we have.  </a:t>
            </a:r>
          </a:p>
        </p:txBody>
      </p:sp>
    </p:spTree>
    <p:extLst>
      <p:ext uri="{BB962C8B-B14F-4D97-AF65-F5344CB8AC3E}">
        <p14:creationId xmlns:p14="http://schemas.microsoft.com/office/powerpoint/2010/main" val="1114057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charset="0"/>
                <a:ea typeface="Arial" charset="0"/>
                <a:cs typeface="Arial" charset="0"/>
              </a:rPr>
              <a:t>SUSTAINABILITY</a:t>
            </a:r>
            <a:endParaRPr lang="en-US" dirty="0">
              <a:latin typeface="Arial" charset="0"/>
              <a:ea typeface="Arial" charset="0"/>
              <a:cs typeface="Arial" charset="0"/>
            </a:endParaRPr>
          </a:p>
        </p:txBody>
      </p:sp>
      <p:sp>
        <p:nvSpPr>
          <p:cNvPr id="5" name="Text Placeholder 4"/>
          <p:cNvSpPr>
            <a:spLocks noGrp="1"/>
          </p:cNvSpPr>
          <p:nvPr>
            <p:ph type="body" idx="1"/>
          </p:nvPr>
        </p:nvSpPr>
        <p:spPr/>
        <p:txBody>
          <a:bodyPr/>
          <a:lstStyle/>
          <a:p>
            <a:r>
              <a:rPr lang="en-US" dirty="0" smtClean="0">
                <a:latin typeface="Arial" charset="0"/>
                <a:ea typeface="Arial" charset="0"/>
                <a:cs typeface="Arial" charset="0"/>
              </a:rPr>
              <a:t>TOWARD A COMMON DESCRIPTION</a:t>
            </a:r>
            <a:endParaRPr lang="en-US" dirty="0">
              <a:latin typeface="Arial" charset="0"/>
              <a:ea typeface="Arial" charset="0"/>
              <a:cs typeface="Arial" charset="0"/>
            </a:endParaRPr>
          </a:p>
        </p:txBody>
      </p:sp>
    </p:spTree>
    <p:extLst>
      <p:ext uri="{BB962C8B-B14F-4D97-AF65-F5344CB8AC3E}">
        <p14:creationId xmlns:p14="http://schemas.microsoft.com/office/powerpoint/2010/main" val="16213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SUSTAINABILITY</a:t>
            </a:r>
            <a:endParaRPr lang="en-US" dirty="0"/>
          </a:p>
        </p:txBody>
      </p:sp>
      <p:sp>
        <p:nvSpPr>
          <p:cNvPr id="5" name="Content Placeholder 4"/>
          <p:cNvSpPr>
            <a:spLocks noGrp="1"/>
          </p:cNvSpPr>
          <p:nvPr>
            <p:ph idx="1"/>
          </p:nvPr>
        </p:nvSpPr>
        <p:spPr>
          <a:xfrm>
            <a:off x="680321" y="2336872"/>
            <a:ext cx="10140079" cy="4187019"/>
          </a:xfrm>
        </p:spPr>
        <p:txBody>
          <a:bodyPr>
            <a:normAutofit/>
          </a:bodyPr>
          <a:lstStyle/>
          <a:p>
            <a:pPr marL="0" indent="0">
              <a:buNone/>
            </a:pPr>
            <a:r>
              <a:rPr lang="en-US" sz="2800" dirty="0" smtClean="0">
                <a:latin typeface="Arial" charset="0"/>
                <a:ea typeface="Arial" charset="0"/>
                <a:cs typeface="Arial" charset="0"/>
              </a:rPr>
              <a:t>1.  the </a:t>
            </a:r>
            <a:r>
              <a:rPr lang="en-US" sz="2800" dirty="0">
                <a:latin typeface="Arial" charset="0"/>
                <a:ea typeface="Arial" charset="0"/>
                <a:cs typeface="Arial" charset="0"/>
              </a:rPr>
              <a:t>ability to be sustained, supported, upheld, or </a:t>
            </a:r>
            <a:r>
              <a:rPr lang="en-US" sz="2800" dirty="0" smtClean="0">
                <a:latin typeface="Arial" charset="0"/>
                <a:ea typeface="Arial" charset="0"/>
                <a:cs typeface="Arial" charset="0"/>
              </a:rPr>
              <a:t>confirmed.</a:t>
            </a:r>
            <a:br>
              <a:rPr lang="en-US" sz="2800" dirty="0" smtClean="0">
                <a:latin typeface="Arial" charset="0"/>
                <a:ea typeface="Arial" charset="0"/>
                <a:cs typeface="Arial" charset="0"/>
              </a:rPr>
            </a:br>
            <a:endParaRPr lang="en-US" sz="1000" dirty="0" smtClean="0">
              <a:latin typeface="Arial" charset="0"/>
              <a:ea typeface="Arial" charset="0"/>
              <a:cs typeface="Arial" charset="0"/>
            </a:endParaRPr>
          </a:p>
          <a:p>
            <a:pPr marL="514350" indent="-514350">
              <a:buAutoNum type="arabicPeriod" startAt="2"/>
            </a:pPr>
            <a:r>
              <a:rPr lang="en-US" sz="2800" i="1" dirty="0" smtClean="0">
                <a:latin typeface="Arial" charset="0"/>
                <a:ea typeface="Arial" charset="0"/>
                <a:cs typeface="Arial" charset="0"/>
              </a:rPr>
              <a:t>Environmental </a:t>
            </a:r>
            <a:r>
              <a:rPr lang="en-US" sz="2800" i="1" dirty="0">
                <a:latin typeface="Arial" charset="0"/>
                <a:ea typeface="Arial" charset="0"/>
                <a:cs typeface="Arial" charset="0"/>
              </a:rPr>
              <a:t>Science. </a:t>
            </a:r>
            <a:r>
              <a:rPr lang="en-US" sz="2800" dirty="0">
                <a:latin typeface="Arial" charset="0"/>
                <a:ea typeface="Arial" charset="0"/>
                <a:cs typeface="Arial" charset="0"/>
              </a:rPr>
              <a:t>the quality of not being harmful to the environment or depleting natural resources, and thereby supporting long-term ecological </a:t>
            </a:r>
            <a:r>
              <a:rPr lang="en-US" sz="2800" dirty="0" smtClean="0">
                <a:latin typeface="Arial" charset="0"/>
                <a:ea typeface="Arial" charset="0"/>
                <a:cs typeface="Arial" charset="0"/>
              </a:rPr>
              <a:t>balance: </a:t>
            </a:r>
            <a:r>
              <a:rPr lang="en-US" sz="2800" dirty="0" smtClean="0">
                <a:latin typeface="Arial" charset="0"/>
                <a:ea typeface="Arial" charset="0"/>
                <a:cs typeface="Arial" charset="0"/>
              </a:rPr>
              <a:t>						</a:t>
            </a:r>
            <a:r>
              <a:rPr lang="en-US" sz="2800" i="1" dirty="0" smtClean="0">
                <a:latin typeface="Arial" charset="0"/>
                <a:ea typeface="Arial" charset="0"/>
                <a:cs typeface="Arial" charset="0"/>
              </a:rPr>
              <a:t>	</a:t>
            </a:r>
            <a:r>
              <a:rPr lang="en-US" sz="1400" i="1" dirty="0" smtClean="0">
                <a:latin typeface="Arial" charset="0"/>
                <a:ea typeface="Arial" charset="0"/>
                <a:cs typeface="Arial" charset="0"/>
                <a:hlinkClick r:id="rId2"/>
              </a:rPr>
              <a:t>http</a:t>
            </a:r>
            <a:r>
              <a:rPr lang="en-US" sz="1400" i="1" dirty="0">
                <a:latin typeface="Arial" charset="0"/>
                <a:ea typeface="Arial" charset="0"/>
                <a:cs typeface="Arial" charset="0"/>
                <a:hlinkClick r:id="rId2"/>
              </a:rPr>
              <a:t>://</a:t>
            </a:r>
            <a:r>
              <a:rPr lang="en-US" sz="1400" i="1" dirty="0" smtClean="0">
                <a:latin typeface="Arial" charset="0"/>
                <a:ea typeface="Arial" charset="0"/>
                <a:cs typeface="Arial" charset="0"/>
                <a:hlinkClick r:id="rId2"/>
              </a:rPr>
              <a:t>www.dictionary.com/browse/sustainability</a:t>
            </a:r>
            <a:r>
              <a:rPr lang="en-US" sz="1400" i="1" dirty="0" smtClean="0">
                <a:latin typeface="Arial" charset="0"/>
                <a:ea typeface="Arial" charset="0"/>
                <a:cs typeface="Arial" charset="0"/>
              </a:rPr>
              <a:t> </a:t>
            </a:r>
            <a:endParaRPr lang="en-US" sz="2000" i="1" dirty="0" smtClean="0">
              <a:latin typeface="Arial" charset="0"/>
              <a:ea typeface="Arial" charset="0"/>
              <a:cs typeface="Arial" charset="0"/>
            </a:endParaRPr>
          </a:p>
          <a:p>
            <a:pPr marL="0" indent="0">
              <a:buNone/>
            </a:pPr>
            <a:r>
              <a:rPr lang="en-US" sz="3200" dirty="0" smtClean="0"/>
              <a:t>“Meeting </a:t>
            </a:r>
            <a:r>
              <a:rPr lang="en-US" sz="3200" dirty="0"/>
              <a:t>the needs of the present without compromising the ability of future generations to meet their own </a:t>
            </a:r>
            <a:r>
              <a:rPr lang="en-US" sz="3200" dirty="0" smtClean="0"/>
              <a:t>needs.”       </a:t>
            </a:r>
            <a:r>
              <a:rPr lang="en-US" sz="1600" i="1" dirty="0" smtClean="0">
                <a:hlinkClick r:id="rId3"/>
              </a:rPr>
              <a:t>1983 </a:t>
            </a:r>
            <a:r>
              <a:rPr lang="en-US" sz="1600" i="1" dirty="0" err="1">
                <a:hlinkClick r:id="rId3"/>
              </a:rPr>
              <a:t>Brundtland</a:t>
            </a:r>
            <a:r>
              <a:rPr lang="en-US" sz="1600" i="1" dirty="0">
                <a:hlinkClick r:id="rId3"/>
              </a:rPr>
              <a:t> Commission of the U.N.</a:t>
            </a:r>
            <a:endParaRPr lang="en-US" sz="3200" i="1" dirty="0"/>
          </a:p>
          <a:p>
            <a:pPr marL="0" indent="0">
              <a:buNone/>
            </a:pPr>
            <a:endParaRPr lang="en-US" sz="2000" i="1" dirty="0">
              <a:latin typeface="Arial" charset="0"/>
              <a:ea typeface="Arial" charset="0"/>
              <a:cs typeface="Arial" charset="0"/>
            </a:endParaRPr>
          </a:p>
        </p:txBody>
      </p:sp>
    </p:spTree>
    <p:extLst>
      <p:ext uri="{BB962C8B-B14F-4D97-AF65-F5344CB8AC3E}">
        <p14:creationId xmlns:p14="http://schemas.microsoft.com/office/powerpoint/2010/main" val="19382924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ea typeface="Arial" charset="0"/>
                <a:cs typeface="Arial" charset="0"/>
              </a:rPr>
              <a:t>SUSTAINABLE</a:t>
            </a:r>
            <a:endParaRPr lang="en-US" dirty="0">
              <a:latin typeface="Arial" charset="0"/>
              <a:ea typeface="Arial" charset="0"/>
              <a:cs typeface="Arial" charset="0"/>
            </a:endParaRPr>
          </a:p>
        </p:txBody>
      </p:sp>
      <p:sp>
        <p:nvSpPr>
          <p:cNvPr id="3" name="Content Placeholder 2"/>
          <p:cNvSpPr>
            <a:spLocks noGrp="1"/>
          </p:cNvSpPr>
          <p:nvPr>
            <p:ph idx="1"/>
          </p:nvPr>
        </p:nvSpPr>
        <p:spPr/>
        <p:txBody>
          <a:bodyPr/>
          <a:lstStyle/>
          <a:p>
            <a:pPr marL="461963" indent="-450850">
              <a:buNone/>
            </a:pPr>
            <a:r>
              <a:rPr lang="en-US" dirty="0" smtClean="0"/>
              <a:t>1.  </a:t>
            </a:r>
            <a:r>
              <a:rPr lang="en-US" sz="2800" dirty="0">
                <a:latin typeface="Arial" charset="0"/>
                <a:ea typeface="Arial" charset="0"/>
                <a:cs typeface="Arial" charset="0"/>
              </a:rPr>
              <a:t>capable of being </a:t>
            </a:r>
            <a:r>
              <a:rPr lang="en-US" sz="2800" dirty="0">
                <a:latin typeface="Arial" charset="0"/>
                <a:ea typeface="Arial" charset="0"/>
                <a:cs typeface="Arial" charset="0"/>
                <a:hlinkClick r:id="rId2"/>
              </a:rPr>
              <a:t>sustained </a:t>
            </a:r>
            <a:endParaRPr lang="en-US" sz="2800" dirty="0" smtClean="0">
              <a:latin typeface="Arial" charset="0"/>
              <a:ea typeface="Arial" charset="0"/>
              <a:cs typeface="Arial" charset="0"/>
            </a:endParaRPr>
          </a:p>
          <a:p>
            <a:pPr marL="461963" indent="-450850">
              <a:buNone/>
            </a:pPr>
            <a:r>
              <a:rPr lang="en-US" sz="2800" dirty="0" smtClean="0">
                <a:latin typeface="Arial" charset="0"/>
                <a:ea typeface="Arial" charset="0"/>
                <a:cs typeface="Arial" charset="0"/>
              </a:rPr>
              <a:t>2a.  of</a:t>
            </a:r>
            <a:r>
              <a:rPr lang="en-US" sz="2800" dirty="0">
                <a:latin typeface="Arial" charset="0"/>
                <a:ea typeface="Arial" charset="0"/>
                <a:cs typeface="Arial" charset="0"/>
              </a:rPr>
              <a:t>, relating to, or being a method of </a:t>
            </a:r>
            <a:r>
              <a:rPr lang="en-US" sz="2800" b="1" dirty="0">
                <a:latin typeface="Arial" charset="0"/>
                <a:ea typeface="Arial" charset="0"/>
                <a:cs typeface="Arial" charset="0"/>
              </a:rPr>
              <a:t>harvesting</a:t>
            </a:r>
            <a:r>
              <a:rPr lang="en-US" sz="2800" dirty="0">
                <a:latin typeface="Arial" charset="0"/>
                <a:ea typeface="Arial" charset="0"/>
                <a:cs typeface="Arial" charset="0"/>
              </a:rPr>
              <a:t> or </a:t>
            </a:r>
            <a:r>
              <a:rPr lang="en-US" sz="2800" b="1" dirty="0">
                <a:latin typeface="Arial" charset="0"/>
                <a:ea typeface="Arial" charset="0"/>
                <a:cs typeface="Arial" charset="0"/>
              </a:rPr>
              <a:t>using a resource </a:t>
            </a:r>
            <a:r>
              <a:rPr lang="en-US" sz="2800" dirty="0">
                <a:latin typeface="Arial" charset="0"/>
                <a:ea typeface="Arial" charset="0"/>
                <a:cs typeface="Arial" charset="0"/>
              </a:rPr>
              <a:t>so that the resource is not depleted or permanently damaged &lt;</a:t>
            </a:r>
            <a:r>
              <a:rPr lang="en-US" sz="2800" i="1" dirty="0">
                <a:latin typeface="Arial" charset="0"/>
                <a:ea typeface="Arial" charset="0"/>
                <a:cs typeface="Arial" charset="0"/>
              </a:rPr>
              <a:t>sustainable</a:t>
            </a:r>
            <a:r>
              <a:rPr lang="en-US" sz="2800" dirty="0">
                <a:latin typeface="Arial" charset="0"/>
                <a:ea typeface="Arial" charset="0"/>
                <a:cs typeface="Arial" charset="0"/>
              </a:rPr>
              <a:t> techniques&gt; &lt;</a:t>
            </a:r>
            <a:r>
              <a:rPr lang="en-US" sz="2800" i="1" dirty="0">
                <a:latin typeface="Arial" charset="0"/>
                <a:ea typeface="Arial" charset="0"/>
                <a:cs typeface="Arial" charset="0"/>
              </a:rPr>
              <a:t>sustainable</a:t>
            </a:r>
            <a:r>
              <a:rPr lang="en-US" sz="2800" dirty="0">
                <a:latin typeface="Arial" charset="0"/>
                <a:ea typeface="Arial" charset="0"/>
                <a:cs typeface="Arial" charset="0"/>
              </a:rPr>
              <a:t> </a:t>
            </a:r>
            <a:r>
              <a:rPr lang="en-US" sz="2800" dirty="0" smtClean="0">
                <a:latin typeface="Arial" charset="0"/>
                <a:ea typeface="Arial" charset="0"/>
                <a:cs typeface="Arial" charset="0"/>
              </a:rPr>
              <a:t>agriculture&gt;</a:t>
            </a:r>
            <a:endParaRPr lang="en-US" sz="2800" dirty="0">
              <a:latin typeface="Arial" charset="0"/>
              <a:ea typeface="Arial" charset="0"/>
              <a:cs typeface="Arial" charset="0"/>
            </a:endParaRPr>
          </a:p>
          <a:p>
            <a:pPr marL="461963" indent="-450850">
              <a:buNone/>
            </a:pPr>
            <a:r>
              <a:rPr lang="en-US" sz="2800" dirty="0" smtClean="0">
                <a:latin typeface="Arial" charset="0"/>
                <a:ea typeface="Arial" charset="0"/>
                <a:cs typeface="Arial" charset="0"/>
              </a:rPr>
              <a:t>2b. of </a:t>
            </a:r>
            <a:r>
              <a:rPr lang="en-US" sz="2800" dirty="0">
                <a:latin typeface="Arial" charset="0"/>
                <a:ea typeface="Arial" charset="0"/>
                <a:cs typeface="Arial" charset="0"/>
              </a:rPr>
              <a:t>or relating to a </a:t>
            </a:r>
            <a:r>
              <a:rPr lang="en-US" sz="2800" b="1" dirty="0">
                <a:latin typeface="Arial" charset="0"/>
                <a:ea typeface="Arial" charset="0"/>
                <a:cs typeface="Arial" charset="0"/>
              </a:rPr>
              <a:t>lifestyle</a:t>
            </a:r>
            <a:r>
              <a:rPr lang="en-US" sz="2800" dirty="0">
                <a:latin typeface="Arial" charset="0"/>
                <a:ea typeface="Arial" charset="0"/>
                <a:cs typeface="Arial" charset="0"/>
              </a:rPr>
              <a:t> involving the use of sustainable methods &lt;</a:t>
            </a:r>
            <a:r>
              <a:rPr lang="en-US" sz="2800" i="1" dirty="0">
                <a:latin typeface="Arial" charset="0"/>
                <a:ea typeface="Arial" charset="0"/>
                <a:cs typeface="Arial" charset="0"/>
              </a:rPr>
              <a:t>sustainable</a:t>
            </a:r>
            <a:r>
              <a:rPr lang="en-US" sz="2800" dirty="0">
                <a:latin typeface="Arial" charset="0"/>
                <a:ea typeface="Arial" charset="0"/>
                <a:cs typeface="Arial" charset="0"/>
              </a:rPr>
              <a:t> </a:t>
            </a:r>
            <a:r>
              <a:rPr lang="en-US" sz="2800" dirty="0" smtClean="0">
                <a:latin typeface="Arial" charset="0"/>
                <a:ea typeface="Arial" charset="0"/>
                <a:cs typeface="Arial" charset="0"/>
              </a:rPr>
              <a:t>society&gt;</a:t>
            </a:r>
          </a:p>
          <a:p>
            <a:pPr marL="461963" indent="-450850" algn="r">
              <a:buNone/>
            </a:pPr>
            <a:r>
              <a:rPr lang="en-US" sz="1800" dirty="0" smtClean="0">
                <a:latin typeface="Arial" charset="0"/>
                <a:ea typeface="Arial" charset="0"/>
                <a:cs typeface="Arial" charset="0"/>
                <a:hlinkClick r:id="rId3"/>
              </a:rPr>
              <a:t>http</a:t>
            </a:r>
            <a:r>
              <a:rPr lang="en-US" sz="1800" dirty="0">
                <a:latin typeface="Arial" charset="0"/>
                <a:ea typeface="Arial" charset="0"/>
                <a:cs typeface="Arial" charset="0"/>
                <a:hlinkClick r:id="rId3"/>
              </a:rPr>
              <a:t>://</a:t>
            </a:r>
            <a:r>
              <a:rPr lang="en-US" sz="1800" dirty="0" smtClean="0">
                <a:latin typeface="Arial" charset="0"/>
                <a:ea typeface="Arial" charset="0"/>
                <a:cs typeface="Arial" charset="0"/>
                <a:hlinkClick r:id="rId3"/>
              </a:rPr>
              <a:t>www.merriam-webster.com/dictionary/sustainable</a:t>
            </a:r>
            <a:r>
              <a:rPr lang="en-US" sz="1800" dirty="0" smtClean="0">
                <a:latin typeface="Arial" charset="0"/>
                <a:ea typeface="Arial" charset="0"/>
                <a:cs typeface="Arial" charset="0"/>
              </a:rPr>
              <a:t> </a:t>
            </a:r>
            <a:endParaRPr lang="en-US" sz="1800" dirty="0">
              <a:latin typeface="Arial" charset="0"/>
              <a:ea typeface="Arial" charset="0"/>
              <a:cs typeface="Arial" charset="0"/>
            </a:endParaRPr>
          </a:p>
        </p:txBody>
      </p:sp>
    </p:spTree>
    <p:extLst>
      <p:ext uri="{BB962C8B-B14F-4D97-AF65-F5344CB8AC3E}">
        <p14:creationId xmlns:p14="http://schemas.microsoft.com/office/powerpoint/2010/main" val="20436452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ea typeface="Arial" charset="0"/>
                <a:cs typeface="Arial" charset="0"/>
              </a:rPr>
              <a:t>A SUSTAINABLE</a:t>
            </a:r>
            <a:r>
              <a:rPr lang="en-US" dirty="0" smtClean="0"/>
              <a:t> COMMUNITY</a:t>
            </a:r>
            <a:endParaRPr lang="en-US" dirty="0"/>
          </a:p>
        </p:txBody>
      </p:sp>
      <p:sp>
        <p:nvSpPr>
          <p:cNvPr id="3" name="Content Placeholder 2"/>
          <p:cNvSpPr>
            <a:spLocks noGrp="1"/>
          </p:cNvSpPr>
          <p:nvPr>
            <p:ph idx="1"/>
          </p:nvPr>
        </p:nvSpPr>
        <p:spPr>
          <a:xfrm>
            <a:off x="680321" y="2336873"/>
            <a:ext cx="9613861" cy="4075802"/>
          </a:xfrm>
        </p:spPr>
        <p:txBody>
          <a:bodyPr>
            <a:normAutofit/>
          </a:bodyPr>
          <a:lstStyle/>
          <a:p>
            <a:pPr>
              <a:buFont typeface="Wingdings" charset="2"/>
              <a:buChar char="v"/>
            </a:pPr>
            <a:r>
              <a:rPr lang="en-US" sz="2800" dirty="0" smtClean="0">
                <a:latin typeface="Arial" charset="0"/>
                <a:ea typeface="Arial" charset="0"/>
                <a:cs typeface="Arial" charset="0"/>
              </a:rPr>
              <a:t>is </a:t>
            </a:r>
            <a:r>
              <a:rPr lang="en-US" sz="2800" dirty="0">
                <a:latin typeface="Arial" charset="0"/>
                <a:ea typeface="Arial" charset="0"/>
                <a:cs typeface="Arial" charset="0"/>
              </a:rPr>
              <a:t>economically, environmentally, and socially healthy and resilient. It meets challenges through integrated solutions rather than through fragmented approaches that meet one of those goals at the expense of the others. I</a:t>
            </a:r>
            <a:r>
              <a:rPr lang="en-US" sz="2800" dirty="0" smtClean="0">
                <a:latin typeface="Arial" charset="0"/>
                <a:ea typeface="Arial" charset="0"/>
                <a:cs typeface="Arial" charset="0"/>
              </a:rPr>
              <a:t>t </a:t>
            </a:r>
            <a:r>
              <a:rPr lang="en-US" sz="2800" dirty="0">
                <a:latin typeface="Arial" charset="0"/>
                <a:ea typeface="Arial" charset="0"/>
                <a:cs typeface="Arial" charset="0"/>
              </a:rPr>
              <a:t>takes a long-term perspective – </a:t>
            </a:r>
            <a:r>
              <a:rPr lang="en-US" sz="2800" dirty="0" smtClean="0">
                <a:latin typeface="Arial" charset="0"/>
                <a:ea typeface="Arial" charset="0"/>
                <a:cs typeface="Arial" charset="0"/>
              </a:rPr>
              <a:t>focused </a:t>
            </a:r>
            <a:r>
              <a:rPr lang="en-US" sz="2800" dirty="0">
                <a:latin typeface="Arial" charset="0"/>
                <a:ea typeface="Arial" charset="0"/>
                <a:cs typeface="Arial" charset="0"/>
              </a:rPr>
              <a:t>on both the present and </a:t>
            </a:r>
            <a:r>
              <a:rPr lang="en-US" sz="2800" dirty="0" smtClean="0">
                <a:latin typeface="Arial" charset="0"/>
                <a:ea typeface="Arial" charset="0"/>
                <a:cs typeface="Arial" charset="0"/>
              </a:rPr>
              <a:t>future.</a:t>
            </a:r>
          </a:p>
          <a:p>
            <a:pPr>
              <a:buFont typeface="Wingdings" charset="2"/>
              <a:buChar char="v"/>
            </a:pPr>
            <a:r>
              <a:rPr lang="en-US" sz="2800" dirty="0" smtClean="0">
                <a:latin typeface="Arial" charset="0"/>
                <a:ea typeface="Arial" charset="0"/>
                <a:cs typeface="Arial" charset="0"/>
              </a:rPr>
              <a:t>manages </a:t>
            </a:r>
            <a:r>
              <a:rPr lang="en-US" sz="2800" dirty="0">
                <a:latin typeface="Arial" charset="0"/>
                <a:ea typeface="Arial" charset="0"/>
                <a:cs typeface="Arial" charset="0"/>
              </a:rPr>
              <a:t>its human, natural, and financial resources to meet current needs while ensuring that adequate resources are equitably available for future generations</a:t>
            </a:r>
            <a:r>
              <a:rPr lang="en-US" sz="2800" dirty="0" smtClean="0">
                <a:latin typeface="Arial" charset="0"/>
                <a:ea typeface="Arial" charset="0"/>
                <a:cs typeface="Arial" charset="0"/>
              </a:rPr>
              <a:t>.</a:t>
            </a:r>
          </a:p>
          <a:p>
            <a:pPr marL="0" indent="0" algn="r">
              <a:buNone/>
            </a:pPr>
            <a:r>
              <a:rPr lang="en-US" sz="1800" b="1" dirty="0">
                <a:hlinkClick r:id="rId2"/>
              </a:rPr>
              <a:t>http://www.iscvt.org/impact/definition-sustainable-community</a:t>
            </a:r>
            <a:r>
              <a:rPr lang="en-US" sz="1800" b="1" dirty="0" smtClean="0">
                <a:hlinkClick r:id="rId2"/>
              </a:rPr>
              <a:t>/</a:t>
            </a:r>
            <a:r>
              <a:rPr lang="en-US" sz="1800" b="1" dirty="0" smtClean="0"/>
              <a:t> </a:t>
            </a:r>
            <a:endParaRPr lang="en-US" sz="1800" dirty="0">
              <a:latin typeface="Arial" charset="0"/>
              <a:ea typeface="Arial" charset="0"/>
              <a:cs typeface="Arial" charset="0"/>
            </a:endParaRPr>
          </a:p>
        </p:txBody>
      </p:sp>
    </p:spTree>
    <p:extLst>
      <p:ext uri="{BB962C8B-B14F-4D97-AF65-F5344CB8AC3E}">
        <p14:creationId xmlns:p14="http://schemas.microsoft.com/office/powerpoint/2010/main" val="9370918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Title 3"/>
          <p:cNvSpPr>
            <a:spLocks noGrp="1"/>
          </p:cNvSpPr>
          <p:nvPr>
            <p:ph type="title" orient="vert"/>
          </p:nvPr>
        </p:nvSpPr>
        <p:spPr/>
        <p:txBody>
          <a:bodyPr/>
          <a:lstStyle/>
          <a:p>
            <a:endParaRPr lang="en-US"/>
          </a:p>
        </p:txBody>
      </p:sp>
      <p:sp>
        <p:nvSpPr>
          <p:cNvPr id="5" name="Vertical Text Placeholder 4"/>
          <p:cNvSpPr>
            <a:spLocks noGrp="1"/>
          </p:cNvSpPr>
          <p:nvPr>
            <p:ph type="body" orient="vert" idx="1"/>
          </p:nvPr>
        </p:nvSpPr>
        <p:spPr/>
        <p:txBody>
          <a:bodyPr/>
          <a:lstStyle/>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554" y="615533"/>
            <a:ext cx="6049107" cy="5563235"/>
          </a:xfrm>
          <a:prstGeom prst="rect">
            <a:avLst/>
          </a:prstGeom>
        </p:spPr>
      </p:pic>
    </p:spTree>
    <p:extLst>
      <p:ext uri="{BB962C8B-B14F-4D97-AF65-F5344CB8AC3E}">
        <p14:creationId xmlns:p14="http://schemas.microsoft.com/office/powerpoint/2010/main" val="8890966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tical Title 5"/>
          <p:cNvSpPr>
            <a:spLocks noGrp="1"/>
          </p:cNvSpPr>
          <p:nvPr>
            <p:ph type="title" orient="vert"/>
          </p:nvPr>
        </p:nvSpPr>
        <p:spPr/>
        <p:txBody>
          <a:bodyPr/>
          <a:lstStyle/>
          <a:p>
            <a:r>
              <a:rPr lang="en-US" dirty="0" err="1" smtClean="0"/>
              <a:t>Farmished.org</a:t>
            </a:r>
            <a:endParaRPr lang="en-US" dirty="0"/>
          </a:p>
        </p:txBody>
      </p:sp>
      <p:sp>
        <p:nvSpPr>
          <p:cNvPr id="7" name="Vertical Text Placeholder 6"/>
          <p:cNvSpPr>
            <a:spLocks noGrp="1"/>
          </p:cNvSpPr>
          <p:nvPr>
            <p:ph type="body" orient="vert" idx="1"/>
          </p:nvPr>
        </p:nvSpPr>
        <p:spPr/>
        <p:txBody>
          <a:bodyPr/>
          <a:lstStyle/>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7795" y="427915"/>
            <a:ext cx="5467989" cy="6032585"/>
          </a:xfrm>
          <a:prstGeom prst="rect">
            <a:avLst/>
          </a:prstGeom>
          <a:effectLst>
            <a:glow rad="101600">
              <a:srgbClr val="FFFF00">
                <a:alpha val="60000"/>
              </a:srgbClr>
            </a:glow>
          </a:effectLst>
        </p:spPr>
      </p:pic>
    </p:spTree>
    <p:extLst>
      <p:ext uri="{BB962C8B-B14F-4D97-AF65-F5344CB8AC3E}">
        <p14:creationId xmlns:p14="http://schemas.microsoft.com/office/powerpoint/2010/main" val="17813507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0319" y="5271013"/>
            <a:ext cx="9613862" cy="588535"/>
          </a:xfrm>
        </p:spPr>
        <p:txBody>
          <a:bodyPr/>
          <a:lstStyle/>
          <a:p>
            <a:r>
              <a:rPr lang="en-US" dirty="0" smtClean="0"/>
              <a:t>United Nations Sustainable Development Goals</a:t>
            </a:r>
            <a:endParaRPr lang="en-US" dirty="0"/>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44245" y="118334"/>
            <a:ext cx="9773211" cy="4972410"/>
          </a:xfrm>
        </p:spPr>
      </p:pic>
    </p:spTree>
    <p:extLst>
      <p:ext uri="{BB962C8B-B14F-4D97-AF65-F5344CB8AC3E}">
        <p14:creationId xmlns:p14="http://schemas.microsoft.com/office/powerpoint/2010/main" val="10915951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ea typeface="Arial" charset="0"/>
                <a:cs typeface="Arial" charset="0"/>
              </a:rPr>
              <a:t>A SUSTAINABLE SPIRITUALITY</a:t>
            </a:r>
            <a:endParaRPr lang="en-US" dirty="0">
              <a:latin typeface="Arial" charset="0"/>
              <a:ea typeface="Arial" charset="0"/>
              <a:cs typeface="Arial" charset="0"/>
            </a:endParaRPr>
          </a:p>
        </p:txBody>
      </p:sp>
      <p:sp>
        <p:nvSpPr>
          <p:cNvPr id="3" name="Content Placeholder 2"/>
          <p:cNvSpPr>
            <a:spLocks noGrp="1"/>
          </p:cNvSpPr>
          <p:nvPr>
            <p:ph idx="1"/>
          </p:nvPr>
        </p:nvSpPr>
        <p:spPr>
          <a:xfrm>
            <a:off x="320634" y="2146867"/>
            <a:ext cx="11340935" cy="4206431"/>
          </a:xfrm>
        </p:spPr>
        <p:txBody>
          <a:bodyPr>
            <a:normAutofit fontScale="92500"/>
          </a:bodyPr>
          <a:lstStyle/>
          <a:p>
            <a:pPr marL="0" lvl="0" indent="0" algn="ctr">
              <a:lnSpc>
                <a:spcPct val="100000"/>
              </a:lnSpc>
              <a:spcBef>
                <a:spcPts val="0"/>
              </a:spcBef>
              <a:buNone/>
              <a:defRPr/>
            </a:pPr>
            <a:r>
              <a:rPr lang="en-US" sz="3200" b="1" dirty="0" smtClean="0">
                <a:latin typeface="Arial" charset="0"/>
                <a:ea typeface="Arial" charset="0"/>
                <a:cs typeface="Arial" charset="0"/>
              </a:rPr>
              <a:t>SUSTAINABLE LIFESTYLE</a:t>
            </a:r>
            <a:r>
              <a:rPr lang="en-US" sz="2800" b="1" dirty="0" smtClean="0">
                <a:latin typeface="Arial" charset="0"/>
                <a:ea typeface="Arial" charset="0"/>
                <a:cs typeface="Arial" charset="0"/>
              </a:rPr>
              <a:t>/CHOICES/PRACTICES/BEHAVIORS</a:t>
            </a:r>
          </a:p>
          <a:p>
            <a:pPr marL="0" lvl="0" indent="0" algn="ctr">
              <a:lnSpc>
                <a:spcPct val="100000"/>
              </a:lnSpc>
              <a:spcBef>
                <a:spcPts val="0"/>
              </a:spcBef>
              <a:buNone/>
              <a:defRPr/>
            </a:pPr>
            <a:r>
              <a:rPr lang="en-US" sz="2000" i="1" dirty="0" smtClean="0">
                <a:latin typeface="Arial" charset="0"/>
                <a:ea typeface="Arial" charset="0"/>
                <a:cs typeface="Arial" charset="0"/>
              </a:rPr>
              <a:t>Guided or Directed by</a:t>
            </a:r>
          </a:p>
          <a:p>
            <a:pPr marL="0" lvl="0" indent="0" algn="ctr">
              <a:lnSpc>
                <a:spcPct val="100000"/>
              </a:lnSpc>
              <a:spcBef>
                <a:spcPts val="0"/>
              </a:spcBef>
              <a:buNone/>
              <a:defRPr/>
            </a:pPr>
            <a:r>
              <a:rPr lang="en-US" sz="3200" b="1" dirty="0" smtClean="0">
                <a:latin typeface="Arial" charset="0"/>
                <a:ea typeface="Arial" charset="0"/>
                <a:cs typeface="Arial" charset="0"/>
              </a:rPr>
              <a:t>VALUES/BELIEFS/PRINCIPLES OF SUSTAINABILITY</a:t>
            </a:r>
          </a:p>
          <a:p>
            <a:pPr marL="0" lvl="0" indent="0" algn="ctr">
              <a:lnSpc>
                <a:spcPct val="100000"/>
              </a:lnSpc>
              <a:spcBef>
                <a:spcPts val="0"/>
              </a:spcBef>
              <a:buNone/>
              <a:defRPr/>
            </a:pPr>
            <a:r>
              <a:rPr lang="en-US" sz="2000" i="1" dirty="0" smtClean="0">
                <a:latin typeface="Arial" charset="0"/>
                <a:ea typeface="Arial" charset="0"/>
                <a:cs typeface="Arial" charset="0"/>
              </a:rPr>
              <a:t>That arise from an</a:t>
            </a:r>
          </a:p>
          <a:p>
            <a:pPr marL="0" lvl="0" indent="0" algn="ctr">
              <a:lnSpc>
                <a:spcPct val="100000"/>
              </a:lnSpc>
              <a:spcBef>
                <a:spcPts val="0"/>
              </a:spcBef>
              <a:buNone/>
              <a:defRPr/>
            </a:pPr>
            <a:r>
              <a:rPr lang="en-US" sz="3600" b="1" dirty="0" smtClean="0">
                <a:latin typeface="Arial" charset="0"/>
                <a:ea typeface="Arial" charset="0"/>
                <a:cs typeface="Arial" charset="0"/>
              </a:rPr>
              <a:t>ECO-THEOLOGICAL WORLDVIEW  </a:t>
            </a:r>
          </a:p>
          <a:p>
            <a:pPr marL="0" lvl="0" indent="0" algn="ctr">
              <a:lnSpc>
                <a:spcPct val="100000"/>
              </a:lnSpc>
              <a:spcBef>
                <a:spcPts val="0"/>
              </a:spcBef>
              <a:buNone/>
              <a:defRPr/>
            </a:pPr>
            <a:r>
              <a:rPr lang="en-US" sz="2000" i="1" dirty="0" smtClean="0">
                <a:latin typeface="Arial" charset="0"/>
                <a:ea typeface="Arial" charset="0"/>
                <a:cs typeface="Arial" charset="0"/>
              </a:rPr>
              <a:t>Informed by the </a:t>
            </a:r>
          </a:p>
          <a:p>
            <a:pPr marL="0" lvl="0" indent="0" algn="ctr">
              <a:lnSpc>
                <a:spcPct val="100000"/>
              </a:lnSpc>
              <a:spcBef>
                <a:spcPts val="0"/>
              </a:spcBef>
              <a:buNone/>
              <a:defRPr/>
            </a:pPr>
            <a:r>
              <a:rPr lang="en-US" dirty="0" smtClean="0">
                <a:latin typeface="Arial" charset="0"/>
                <a:ea typeface="Arial" charset="0"/>
                <a:cs typeface="Arial" charset="0"/>
              </a:rPr>
              <a:t>Natural, Environmental and Social Sciences, </a:t>
            </a:r>
          </a:p>
          <a:p>
            <a:pPr marL="0" lvl="0" indent="0" algn="ctr">
              <a:lnSpc>
                <a:spcPct val="100000"/>
              </a:lnSpc>
              <a:spcBef>
                <a:spcPts val="0"/>
              </a:spcBef>
              <a:buNone/>
              <a:defRPr/>
            </a:pPr>
            <a:r>
              <a:rPr lang="en-US" dirty="0" smtClean="0">
                <a:latin typeface="Arial" charset="0"/>
                <a:ea typeface="Arial" charset="0"/>
                <a:cs typeface="Arial" charset="0"/>
              </a:rPr>
              <a:t>Christian Biblical, Theological, Moral Studies;</a:t>
            </a:r>
          </a:p>
          <a:p>
            <a:pPr marL="0" lvl="0" indent="0" algn="ctr">
              <a:lnSpc>
                <a:spcPct val="100000"/>
              </a:lnSpc>
              <a:spcBef>
                <a:spcPts val="0"/>
              </a:spcBef>
              <a:buNone/>
              <a:defRPr/>
            </a:pPr>
            <a:r>
              <a:rPr lang="en-US" dirty="0" smtClean="0">
                <a:latin typeface="Arial" charset="0"/>
                <a:ea typeface="Arial" charset="0"/>
                <a:cs typeface="Arial" charset="0"/>
              </a:rPr>
              <a:t>The Ecological Wisdom, Teachings and Insights </a:t>
            </a:r>
            <a:br>
              <a:rPr lang="en-US" dirty="0" smtClean="0">
                <a:latin typeface="Arial" charset="0"/>
                <a:ea typeface="Arial" charset="0"/>
                <a:cs typeface="Arial" charset="0"/>
              </a:rPr>
            </a:br>
            <a:r>
              <a:rPr lang="en-US" dirty="0" smtClean="0">
                <a:latin typeface="Arial" charset="0"/>
                <a:ea typeface="Arial" charset="0"/>
                <a:cs typeface="Arial" charset="0"/>
              </a:rPr>
              <a:t>of other Religious </a:t>
            </a:r>
            <a:r>
              <a:rPr lang="en-US" smtClean="0">
                <a:latin typeface="Arial" charset="0"/>
                <a:ea typeface="Arial" charset="0"/>
                <a:cs typeface="Arial" charset="0"/>
              </a:rPr>
              <a:t>and Indigenous Spiritual </a:t>
            </a:r>
            <a:r>
              <a:rPr lang="en-US" dirty="0" smtClean="0">
                <a:latin typeface="Arial" charset="0"/>
                <a:ea typeface="Arial" charset="0"/>
                <a:cs typeface="Arial" charset="0"/>
              </a:rPr>
              <a:t>Traditions;</a:t>
            </a:r>
          </a:p>
          <a:p>
            <a:pPr marL="0" lvl="0" indent="0" algn="ctr">
              <a:lnSpc>
                <a:spcPct val="100000"/>
              </a:lnSpc>
              <a:spcBef>
                <a:spcPts val="0"/>
              </a:spcBef>
              <a:buNone/>
              <a:defRPr/>
            </a:pPr>
            <a:r>
              <a:rPr lang="en-US" sz="3000" i="1" dirty="0" smtClean="0">
                <a:latin typeface="Arial" charset="0"/>
                <a:ea typeface="Arial" charset="0"/>
                <a:cs typeface="Arial" charset="0"/>
              </a:rPr>
              <a:t>Lived experience of individuals and communities. </a:t>
            </a:r>
          </a:p>
          <a:p>
            <a:pPr marL="0" lvl="0" indent="0" algn="ctr">
              <a:lnSpc>
                <a:spcPct val="100000"/>
              </a:lnSpc>
              <a:spcBef>
                <a:spcPts val="0"/>
              </a:spcBef>
              <a:buNone/>
              <a:defRPr/>
            </a:pPr>
            <a:endParaRPr lang="en-US" sz="2000" i="1" dirty="0" smtClean="0">
              <a:latin typeface="Arial" charset="0"/>
              <a:ea typeface="Arial" charset="0"/>
              <a:cs typeface="Arial" charset="0"/>
            </a:endParaRPr>
          </a:p>
          <a:p>
            <a:pPr marL="0" lvl="0" indent="0" algn="ctr">
              <a:lnSpc>
                <a:spcPct val="100000"/>
              </a:lnSpc>
              <a:spcBef>
                <a:spcPts val="0"/>
              </a:spcBef>
              <a:buNone/>
              <a:defRPr/>
            </a:pPr>
            <a:endParaRPr lang="en-US" sz="3200" dirty="0" smtClean="0">
              <a:latin typeface="Arial" charset="0"/>
              <a:ea typeface="Arial" charset="0"/>
              <a:cs typeface="Arial" charset="0"/>
            </a:endParaRPr>
          </a:p>
          <a:p>
            <a:pPr marL="0" lvl="0" indent="0">
              <a:lnSpc>
                <a:spcPct val="100000"/>
              </a:lnSpc>
              <a:spcBef>
                <a:spcPts val="0"/>
              </a:spcBef>
              <a:buNone/>
              <a:defRPr/>
            </a:pPr>
            <a:endParaRPr lang="en-US" dirty="0">
              <a:latin typeface="Arial" charset="0"/>
              <a:ea typeface="Arial" charset="0"/>
              <a:cs typeface="Arial" charset="0"/>
            </a:endParaRPr>
          </a:p>
        </p:txBody>
      </p:sp>
    </p:spTree>
    <p:extLst>
      <p:ext uri="{BB962C8B-B14F-4D97-AF65-F5344CB8AC3E}">
        <p14:creationId xmlns:p14="http://schemas.microsoft.com/office/powerpoint/2010/main" val="42316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childTnLst>
                                </p:cTn>
                              </p:par>
                              <p:par>
                                <p:cTn id="15" presetID="17" presetClass="entr" presetSubtype="1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3" end="3"/>
                                            </p:txEl>
                                          </p:spTgt>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p:cTn id="3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5" end="5"/>
                                            </p:txEl>
                                          </p:spTgt>
                                        </p:tgtEl>
                                        <p:attrNameLst>
                                          <p:attrName>ppt_h</p:attrName>
                                        </p:attrNameLst>
                                      </p:cBhvr>
                                      <p:tavLst>
                                        <p:tav tm="0">
                                          <p:val>
                                            <p:strVal val="#ppt_h"/>
                                          </p:val>
                                        </p:tav>
                                        <p:tav tm="100000">
                                          <p:val>
                                            <p:strVal val="#ppt_h"/>
                                          </p:val>
                                        </p:tav>
                                      </p:tavLst>
                                    </p:anim>
                                  </p:childTnLst>
                                </p:cTn>
                              </p:par>
                              <p:par>
                                <p:cTn id="35" presetID="17" presetClass="entr" presetSubtype="1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p:cTn id="49"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p:cTn id="55"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9" end="9"/>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I have a Spirituality that is Sustainable?</a:t>
            </a:r>
            <a:endParaRPr lang="en-US" dirty="0"/>
          </a:p>
        </p:txBody>
      </p:sp>
      <p:sp>
        <p:nvSpPr>
          <p:cNvPr id="3" name="Content Placeholder 2"/>
          <p:cNvSpPr>
            <a:spLocks noGrp="1"/>
          </p:cNvSpPr>
          <p:nvPr>
            <p:ph idx="1"/>
          </p:nvPr>
        </p:nvSpPr>
        <p:spPr/>
        <p:txBody>
          <a:bodyPr/>
          <a:lstStyle/>
          <a:p>
            <a:r>
              <a:rPr lang="en-US" dirty="0" smtClean="0"/>
              <a:t>What do I actually </a:t>
            </a:r>
            <a:r>
              <a:rPr lang="en-US" u="sng" dirty="0" smtClean="0"/>
              <a:t>DO</a:t>
            </a:r>
            <a:r>
              <a:rPr lang="en-US" dirty="0" smtClean="0"/>
              <a:t> that is eco-sustainable?</a:t>
            </a:r>
          </a:p>
          <a:p>
            <a:r>
              <a:rPr lang="en-US" dirty="0" smtClean="0"/>
              <a:t>What do I DO  </a:t>
            </a:r>
            <a:r>
              <a:rPr lang="en-US" u="sng" dirty="0" smtClean="0"/>
              <a:t>BECAUSE</a:t>
            </a:r>
            <a:r>
              <a:rPr lang="en-US" dirty="0" smtClean="0"/>
              <a:t> it is more eco-sustainable than something else?</a:t>
            </a:r>
          </a:p>
          <a:p>
            <a:r>
              <a:rPr lang="en-US" dirty="0" smtClean="0"/>
              <a:t>How often does “Eco-friendly” take precedence over “Convenient”  or “Faster”?</a:t>
            </a:r>
          </a:p>
          <a:p>
            <a:r>
              <a:rPr lang="en-US" dirty="0" smtClean="0"/>
              <a:t>Am I conscious of the eco-effects of my shopping, eating, drinking, driving… </a:t>
            </a:r>
          </a:p>
          <a:p>
            <a:r>
              <a:rPr lang="en-US" dirty="0" smtClean="0"/>
              <a:t>Do I spend time, energy, resources learning about sustainability, ecology, eco-theology, eco-spirituality…</a:t>
            </a:r>
          </a:p>
          <a:p>
            <a:endParaRPr lang="en-US" dirty="0"/>
          </a:p>
        </p:txBody>
      </p:sp>
    </p:spTree>
    <p:extLst>
      <p:ext uri="{BB962C8B-B14F-4D97-AF65-F5344CB8AC3E}">
        <p14:creationId xmlns:p14="http://schemas.microsoft.com/office/powerpoint/2010/main" val="1624847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charset="0"/>
                <a:ea typeface="Arial" charset="0"/>
                <a:cs typeface="Arial" charset="0"/>
              </a:rPr>
              <a:t>SPIRITUALITY</a:t>
            </a:r>
            <a:endParaRPr lang="en-US" dirty="0">
              <a:latin typeface="Arial" charset="0"/>
              <a:ea typeface="Arial" charset="0"/>
              <a:cs typeface="Arial" charset="0"/>
            </a:endParaRPr>
          </a:p>
        </p:txBody>
      </p:sp>
      <p:sp>
        <p:nvSpPr>
          <p:cNvPr id="5" name="Text Placeholder 4"/>
          <p:cNvSpPr>
            <a:spLocks noGrp="1"/>
          </p:cNvSpPr>
          <p:nvPr>
            <p:ph type="body" idx="1"/>
          </p:nvPr>
        </p:nvSpPr>
        <p:spPr/>
        <p:txBody>
          <a:bodyPr/>
          <a:lstStyle/>
          <a:p>
            <a:r>
              <a:rPr lang="en-US" dirty="0" smtClean="0">
                <a:latin typeface="Arial" charset="0"/>
                <a:ea typeface="Arial" charset="0"/>
                <a:cs typeface="Arial" charset="0"/>
              </a:rPr>
              <a:t>TOWARD AN INCLUSIVE DESCRIPTION:</a:t>
            </a:r>
          </a:p>
          <a:p>
            <a:r>
              <a:rPr lang="en-US" altLang="en-US" dirty="0">
                <a:latin typeface="Arial" charset="0"/>
                <a:ea typeface="Arial" charset="0"/>
                <a:cs typeface="Arial" charset="0"/>
              </a:rPr>
              <a:t>WHAT WE DO WITH OUR </a:t>
            </a:r>
            <a:r>
              <a:rPr lang="en-US" altLang="en-US" dirty="0" smtClean="0">
                <a:latin typeface="Arial" charset="0"/>
                <a:ea typeface="Arial" charset="0"/>
                <a:cs typeface="Arial" charset="0"/>
              </a:rPr>
              <a:t>LIFE-ENERGY</a:t>
            </a:r>
            <a:endParaRPr lang="en-US" altLang="en-US" dirty="0">
              <a:latin typeface="Arial" charset="0"/>
              <a:ea typeface="Arial" charset="0"/>
              <a:cs typeface="Arial" charset="0"/>
            </a:endParaRPr>
          </a:p>
          <a:p>
            <a:r>
              <a:rPr lang="en-US" altLang="en-US" i="1" dirty="0" smtClean="0">
                <a:latin typeface="Arial" charset="0"/>
                <a:ea typeface="Arial" charset="0"/>
                <a:cs typeface="Arial" charset="0"/>
              </a:rPr>
              <a:t> or </a:t>
            </a:r>
            <a:r>
              <a:rPr lang="en-US" altLang="en-US" dirty="0" smtClean="0">
                <a:latin typeface="Arial" charset="0"/>
                <a:ea typeface="Arial" charset="0"/>
                <a:cs typeface="Arial" charset="0"/>
              </a:rPr>
              <a:t>THE </a:t>
            </a:r>
            <a:r>
              <a:rPr lang="en-US" altLang="en-US" dirty="0">
                <a:latin typeface="Arial" charset="0"/>
                <a:ea typeface="Arial" charset="0"/>
                <a:cs typeface="Arial" charset="0"/>
              </a:rPr>
              <a:t>“SPIRIT” IN WHICH WE LIVE</a:t>
            </a:r>
          </a:p>
          <a:p>
            <a:endParaRPr lang="en-US" dirty="0"/>
          </a:p>
        </p:txBody>
      </p:sp>
    </p:spTree>
    <p:extLst>
      <p:ext uri="{BB962C8B-B14F-4D97-AF65-F5344CB8AC3E}">
        <p14:creationId xmlns:p14="http://schemas.microsoft.com/office/powerpoint/2010/main" val="20422596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a:t>Spiritual Practices/Daily Behaviors</a:t>
            </a:r>
          </a:p>
        </p:txBody>
      </p:sp>
      <p:sp>
        <p:nvSpPr>
          <p:cNvPr id="43011" name="Content Placeholder 2"/>
          <p:cNvSpPr>
            <a:spLocks noGrp="1"/>
          </p:cNvSpPr>
          <p:nvPr>
            <p:ph idx="1"/>
          </p:nvPr>
        </p:nvSpPr>
        <p:spPr/>
        <p:txBody>
          <a:bodyPr/>
          <a:lstStyle/>
          <a:p>
            <a:pPr marL="11113" indent="0">
              <a:buFontTx/>
              <a:buNone/>
              <a:defRPr/>
            </a:pPr>
            <a:r>
              <a:rPr lang="en-US" altLang="en-US" sz="2000" dirty="0" smtClean="0">
                <a:ea typeface="+mn-ea"/>
              </a:rPr>
              <a:t>FOOD </a:t>
            </a:r>
            <a:r>
              <a:rPr lang="en-US" altLang="en-US" sz="2000" dirty="0">
                <a:ea typeface="+mn-ea"/>
              </a:rPr>
              <a:t>Organic Gardening, Composting, Harvesting, Preserving</a:t>
            </a:r>
          </a:p>
          <a:p>
            <a:pPr marL="11113" indent="0">
              <a:buFontTx/>
              <a:buNone/>
              <a:defRPr/>
            </a:pPr>
            <a:r>
              <a:rPr lang="en-US" altLang="en-US" sz="2000" dirty="0">
                <a:ea typeface="+mn-ea"/>
              </a:rPr>
              <a:t>	</a:t>
            </a:r>
            <a:r>
              <a:rPr lang="en-US" altLang="en-US" sz="2000" u="sng" dirty="0">
                <a:ea typeface="+mn-ea"/>
              </a:rPr>
              <a:t>Local</a:t>
            </a:r>
            <a:r>
              <a:rPr lang="en-US" altLang="en-US" sz="2000" dirty="0">
                <a:ea typeface="+mn-ea"/>
              </a:rPr>
              <a:t> Produce </a:t>
            </a:r>
            <a:r>
              <a:rPr lang="en-US" altLang="en-US" sz="1050" dirty="0">
                <a:ea typeface="+mn-ea"/>
              </a:rPr>
              <a:t>(10 - 500 feet from kitchen), </a:t>
            </a:r>
            <a:r>
              <a:rPr lang="en-US" altLang="en-US" sz="2000" dirty="0">
                <a:ea typeface="+mn-ea"/>
              </a:rPr>
              <a:t>Slow Food, </a:t>
            </a:r>
            <a:r>
              <a:rPr lang="en-US" altLang="en-US" sz="2000" dirty="0" smtClean="0">
                <a:ea typeface="+mn-ea"/>
              </a:rPr>
              <a:t>Semi-vegetarianism…</a:t>
            </a:r>
          </a:p>
          <a:p>
            <a:pPr marL="11113" indent="0">
              <a:buFontTx/>
              <a:buNone/>
              <a:defRPr/>
            </a:pPr>
            <a:endParaRPr lang="en-US" altLang="en-US" sz="2000" dirty="0">
              <a:ea typeface="+mn-ea"/>
            </a:endParaRPr>
          </a:p>
          <a:p>
            <a:pPr marL="11113" indent="0">
              <a:buFontTx/>
              <a:buNone/>
              <a:defRPr/>
            </a:pPr>
            <a:r>
              <a:rPr lang="en-US" altLang="en-US" sz="2000" dirty="0" smtClean="0">
                <a:ea typeface="+mn-ea"/>
              </a:rPr>
              <a:t>RECYLING glass, plastic, metal, paper (e-books and e-course materials, assignments…) </a:t>
            </a:r>
            <a:endParaRPr lang="en-US" altLang="en-US" sz="2000" dirty="0">
              <a:ea typeface="+mn-ea"/>
            </a:endParaRPr>
          </a:p>
          <a:p>
            <a:pPr marL="11113" indent="0">
              <a:buFontTx/>
              <a:buNone/>
              <a:defRPr/>
            </a:pPr>
            <a:endParaRPr lang="en-US" altLang="en-US" sz="2000" dirty="0">
              <a:ea typeface="+mn-ea"/>
            </a:endParaRPr>
          </a:p>
          <a:p>
            <a:pPr marL="11113" indent="0">
              <a:buFontTx/>
              <a:buNone/>
              <a:defRPr/>
            </a:pPr>
            <a:r>
              <a:rPr lang="en-US" altLang="en-US" sz="2000" dirty="0" smtClean="0">
                <a:ea typeface="+mn-ea"/>
              </a:rPr>
              <a:t>ENERGY </a:t>
            </a:r>
            <a:r>
              <a:rPr lang="en-US" altLang="en-US" sz="2000" dirty="0">
                <a:ea typeface="+mn-ea"/>
              </a:rPr>
              <a:t>Solar Panels, Insulation, Wood-burning stove</a:t>
            </a:r>
          </a:p>
          <a:p>
            <a:pPr marL="11113" indent="0">
              <a:buFontTx/>
              <a:buNone/>
              <a:defRPr/>
            </a:pPr>
            <a:r>
              <a:rPr lang="en-US" altLang="en-US" sz="2000" dirty="0">
                <a:ea typeface="+mn-ea"/>
              </a:rPr>
              <a:t>	Electricity (lighting, appliances, technology)</a:t>
            </a:r>
          </a:p>
          <a:p>
            <a:pPr marL="11113" indent="0">
              <a:buFontTx/>
              <a:buNone/>
              <a:defRPr/>
            </a:pPr>
            <a:r>
              <a:rPr lang="en-US" altLang="en-US" sz="2000" dirty="0">
                <a:ea typeface="+mn-ea"/>
              </a:rPr>
              <a:t>	</a:t>
            </a:r>
          </a:p>
          <a:p>
            <a:pPr marL="11113" indent="0">
              <a:buFontTx/>
              <a:buNone/>
              <a:defRPr/>
            </a:pPr>
            <a:r>
              <a:rPr lang="en-US" altLang="en-US" sz="2000" dirty="0" smtClean="0">
                <a:ea typeface="+mn-ea"/>
              </a:rPr>
              <a:t>WATER </a:t>
            </a:r>
            <a:r>
              <a:rPr lang="en-US" altLang="en-US" sz="2000" dirty="0">
                <a:ea typeface="+mn-ea"/>
              </a:rPr>
              <a:t>laundry, dishes, shower, toilet, cleaning, gardening</a:t>
            </a:r>
          </a:p>
          <a:p>
            <a:pPr marL="11113" indent="0">
              <a:buFontTx/>
              <a:buNone/>
              <a:defRPr/>
            </a:pPr>
            <a:r>
              <a:rPr lang="en-US" altLang="en-US" sz="2000" dirty="0">
                <a:ea typeface="+mn-ea"/>
              </a:rPr>
              <a:t>	</a:t>
            </a:r>
          </a:p>
          <a:p>
            <a:pPr marL="11113" indent="0">
              <a:buFontTx/>
              <a:buNone/>
              <a:defRPr/>
            </a:pPr>
            <a:r>
              <a:rPr lang="en-US" altLang="en-US" sz="2000" dirty="0" smtClean="0">
                <a:ea typeface="+mn-ea"/>
              </a:rPr>
              <a:t>TRAVEL </a:t>
            </a:r>
            <a:r>
              <a:rPr lang="en-US" altLang="en-US" sz="2000" dirty="0">
                <a:ea typeface="+mn-ea"/>
              </a:rPr>
              <a:t>Biking year round, limit use of gasoline (limit travel) </a:t>
            </a:r>
          </a:p>
          <a:p>
            <a:pPr marL="11113" indent="0">
              <a:buFontTx/>
              <a:buNone/>
              <a:defRPr/>
            </a:pPr>
            <a:endParaRPr lang="en-US" altLang="en-US" sz="2000" dirty="0">
              <a:ea typeface="+mn-ea"/>
            </a:endParaRPr>
          </a:p>
          <a:p>
            <a:pPr marL="925513" indent="-914400">
              <a:buFontTx/>
              <a:buNone/>
              <a:defRPr/>
            </a:pPr>
            <a:r>
              <a:rPr lang="en-US" altLang="en-US" sz="2000" dirty="0" smtClean="0">
                <a:ea typeface="+mn-ea"/>
              </a:rPr>
              <a:t>SHOPPING </a:t>
            </a:r>
            <a:r>
              <a:rPr lang="en-US" altLang="en-US" sz="2000" dirty="0">
                <a:ea typeface="+mn-ea"/>
              </a:rPr>
              <a:t>second-hand or recycled; prepare homemade “edible” gifts rather than purchase consumer “stuff”</a:t>
            </a:r>
          </a:p>
          <a:p>
            <a:pPr>
              <a:buFontTx/>
              <a:buNone/>
              <a:defRPr/>
            </a:pPr>
            <a:r>
              <a:rPr lang="en-US" altLang="en-US" dirty="0" smtClean="0">
                <a:ea typeface="+mn-ea"/>
              </a:rPr>
              <a:t>	</a:t>
            </a:r>
          </a:p>
        </p:txBody>
      </p:sp>
    </p:spTree>
    <p:extLst>
      <p:ext uri="{BB962C8B-B14F-4D97-AF65-F5344CB8AC3E}">
        <p14:creationId xmlns:p14="http://schemas.microsoft.com/office/powerpoint/2010/main" val="19706711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lnSpc>
                <a:spcPct val="100000"/>
              </a:lnSpc>
              <a:spcBef>
                <a:spcPts val="0"/>
              </a:spcBef>
              <a:defRPr/>
            </a:pPr>
            <a:r>
              <a:rPr lang="en-US" b="1" dirty="0">
                <a:latin typeface="Arial" charset="0"/>
                <a:ea typeface="Arial" charset="0"/>
                <a:cs typeface="Arial" charset="0"/>
              </a:rPr>
              <a:t>ECO-THEOLOGICAL WORLDVIEW  </a:t>
            </a:r>
          </a:p>
        </p:txBody>
      </p:sp>
      <p:sp>
        <p:nvSpPr>
          <p:cNvPr id="3" name="Content Placeholder 2"/>
          <p:cNvSpPr>
            <a:spLocks noGrp="1"/>
          </p:cNvSpPr>
          <p:nvPr>
            <p:ph idx="1"/>
          </p:nvPr>
        </p:nvSpPr>
        <p:spPr>
          <a:xfrm>
            <a:off x="237506" y="2336873"/>
            <a:ext cx="11590317" cy="4158930"/>
          </a:xfrm>
        </p:spPr>
        <p:txBody>
          <a:bodyPr>
            <a:normAutofit/>
          </a:bodyPr>
          <a:lstStyle/>
          <a:p>
            <a:pPr marL="461963" marR="0" lvl="0" indent="-450850" defTabSz="914400" eaLnBrk="1" fontAlgn="auto" latinLnBrk="0" hangingPunct="1">
              <a:lnSpc>
                <a:spcPct val="100000"/>
              </a:lnSpc>
              <a:spcBef>
                <a:spcPts val="0"/>
              </a:spcBef>
              <a:spcAft>
                <a:spcPts val="0"/>
              </a:spcAft>
              <a:buClrTx/>
              <a:buSzTx/>
              <a:buFontTx/>
              <a:buNone/>
              <a:defRPr/>
            </a:pPr>
            <a:r>
              <a:rPr lang="en-US" b="1" dirty="0" smtClean="0">
                <a:latin typeface="Arial" charset="0"/>
                <a:ea typeface="Arial" charset="0"/>
                <a:cs typeface="Arial" charset="0"/>
              </a:rPr>
              <a:t>Biblical Studies &amp; Theological Perspectives on Creation</a:t>
            </a:r>
            <a:endParaRPr lang="en-US" b="1" dirty="0">
              <a:latin typeface="Arial" charset="0"/>
              <a:ea typeface="Arial" charset="0"/>
              <a:cs typeface="Arial" charset="0"/>
            </a:endParaRPr>
          </a:p>
          <a:p>
            <a:pPr marL="461963" indent="-450850">
              <a:lnSpc>
                <a:spcPct val="100000"/>
              </a:lnSpc>
              <a:spcBef>
                <a:spcPts val="0"/>
              </a:spcBef>
              <a:buNone/>
            </a:pPr>
            <a:r>
              <a:rPr lang="en-US" dirty="0" smtClean="0">
                <a:latin typeface="Arial" charset="0"/>
                <a:ea typeface="Arial" charset="0"/>
                <a:cs typeface="Arial" charset="0"/>
              </a:rPr>
              <a:t>	</a:t>
            </a:r>
            <a:r>
              <a:rPr lang="en-US" dirty="0">
                <a:latin typeface="Arial" charset="0"/>
                <a:ea typeface="Arial" charset="0"/>
                <a:cs typeface="Arial" charset="0"/>
              </a:rPr>
              <a:t>Patricia K </a:t>
            </a:r>
            <a:r>
              <a:rPr lang="en-US" dirty="0" smtClean="0">
                <a:latin typeface="Arial" charset="0"/>
                <a:ea typeface="Arial" charset="0"/>
                <a:cs typeface="Arial" charset="0"/>
              </a:rPr>
              <a:t>Hull,  </a:t>
            </a:r>
            <a:r>
              <a:rPr lang="en-US" i="1" dirty="0" smtClean="0">
                <a:latin typeface="Arial" charset="0"/>
                <a:ea typeface="Arial" charset="0"/>
                <a:cs typeface="Arial" charset="0"/>
              </a:rPr>
              <a:t>INHABITING EDEN </a:t>
            </a:r>
            <a:endParaRPr lang="en-US" dirty="0">
              <a:latin typeface="Arial" charset="0"/>
              <a:ea typeface="Arial" charset="0"/>
              <a:cs typeface="Arial" charset="0"/>
            </a:endParaRPr>
          </a:p>
          <a:p>
            <a:pPr marL="461963" indent="-450850">
              <a:lnSpc>
                <a:spcPct val="100000"/>
              </a:lnSpc>
              <a:spcBef>
                <a:spcPts val="0"/>
              </a:spcBef>
              <a:buNone/>
            </a:pPr>
            <a:r>
              <a:rPr lang="en-US" dirty="0" smtClean="0">
                <a:latin typeface="Arial" charset="0"/>
                <a:ea typeface="Arial" charset="0"/>
                <a:cs typeface="Arial" charset="0"/>
              </a:rPr>
              <a:t>	Carol </a:t>
            </a:r>
            <a:r>
              <a:rPr lang="en-US" dirty="0" err="1" smtClean="0">
                <a:latin typeface="Arial" charset="0"/>
                <a:ea typeface="Arial" charset="0"/>
                <a:cs typeface="Arial" charset="0"/>
              </a:rPr>
              <a:t>Dempsey,OP</a:t>
            </a:r>
            <a:r>
              <a:rPr lang="en-US" dirty="0" smtClean="0">
                <a:latin typeface="Arial" charset="0"/>
                <a:ea typeface="Arial" charset="0"/>
                <a:cs typeface="Arial" charset="0"/>
              </a:rPr>
              <a:t> &amp; Mary Margaret </a:t>
            </a:r>
            <a:r>
              <a:rPr lang="en-US" dirty="0" err="1" smtClean="0">
                <a:latin typeface="Arial" charset="0"/>
                <a:ea typeface="Arial" charset="0"/>
                <a:cs typeface="Arial" charset="0"/>
              </a:rPr>
              <a:t>Pazdan</a:t>
            </a:r>
            <a:r>
              <a:rPr lang="en-US" dirty="0" smtClean="0">
                <a:latin typeface="Arial" charset="0"/>
                <a:ea typeface="Arial" charset="0"/>
                <a:cs typeface="Arial" charset="0"/>
              </a:rPr>
              <a:t>, OP. </a:t>
            </a:r>
            <a:r>
              <a:rPr lang="en-US" i="1" dirty="0" smtClean="0">
                <a:latin typeface="Arial" charset="0"/>
                <a:ea typeface="Arial" charset="0"/>
                <a:cs typeface="Arial" charset="0"/>
              </a:rPr>
              <a:t>EARTH, WIND &amp; FIRE</a:t>
            </a:r>
          </a:p>
          <a:p>
            <a:pPr marL="461963" indent="-450850">
              <a:lnSpc>
                <a:spcPct val="100000"/>
              </a:lnSpc>
              <a:spcBef>
                <a:spcPts val="0"/>
              </a:spcBef>
              <a:buNone/>
            </a:pPr>
            <a:r>
              <a:rPr lang="en-US" b="1" dirty="0" smtClean="0">
                <a:latin typeface="Arial" charset="0"/>
                <a:ea typeface="Arial" charset="0"/>
                <a:cs typeface="Arial" charset="0"/>
              </a:rPr>
              <a:t>Theology</a:t>
            </a:r>
          </a:p>
          <a:p>
            <a:pPr marL="461963" indent="-450850">
              <a:lnSpc>
                <a:spcPct val="100000"/>
              </a:lnSpc>
              <a:spcBef>
                <a:spcPts val="0"/>
              </a:spcBef>
              <a:buNone/>
            </a:pPr>
            <a:r>
              <a:rPr lang="en-US" dirty="0">
                <a:latin typeface="Arial" charset="0"/>
                <a:ea typeface="Arial" charset="0"/>
                <a:cs typeface="Arial" charset="0"/>
              </a:rPr>
              <a:t>	</a:t>
            </a:r>
            <a:r>
              <a:rPr lang="en-US" dirty="0" smtClean="0">
                <a:latin typeface="Arial" charset="0"/>
                <a:ea typeface="Arial" charset="0"/>
                <a:cs typeface="Arial" charset="0"/>
              </a:rPr>
              <a:t>Darby Kathleen Ray, ed.  </a:t>
            </a:r>
            <a:r>
              <a:rPr lang="en-US" i="1" dirty="0" smtClean="0">
                <a:latin typeface="Arial" charset="0"/>
                <a:ea typeface="Arial" charset="0"/>
                <a:cs typeface="Arial" charset="0"/>
              </a:rPr>
              <a:t>THEOLOGY THAT MATTERS</a:t>
            </a:r>
          </a:p>
          <a:p>
            <a:pPr marL="461963" indent="-450850">
              <a:lnSpc>
                <a:spcPct val="100000"/>
              </a:lnSpc>
              <a:spcBef>
                <a:spcPts val="0"/>
              </a:spcBef>
              <a:buNone/>
            </a:pPr>
            <a:r>
              <a:rPr lang="en-US" dirty="0">
                <a:latin typeface="Arial" charset="0"/>
                <a:ea typeface="Arial" charset="0"/>
                <a:cs typeface="Arial" charset="0"/>
              </a:rPr>
              <a:t>	</a:t>
            </a:r>
            <a:r>
              <a:rPr lang="en-US" dirty="0" smtClean="0">
                <a:latin typeface="Arial" charset="0"/>
                <a:ea typeface="Arial" charset="0"/>
                <a:cs typeface="Arial" charset="0"/>
              </a:rPr>
              <a:t>Sallie </a:t>
            </a:r>
            <a:r>
              <a:rPr lang="en-US" dirty="0" err="1" smtClean="0">
                <a:latin typeface="Arial" charset="0"/>
                <a:ea typeface="Arial" charset="0"/>
                <a:cs typeface="Arial" charset="0"/>
              </a:rPr>
              <a:t>McFague</a:t>
            </a:r>
            <a:r>
              <a:rPr lang="en-US" dirty="0" smtClean="0">
                <a:latin typeface="Arial" charset="0"/>
                <a:ea typeface="Arial" charset="0"/>
                <a:cs typeface="Arial" charset="0"/>
              </a:rPr>
              <a:t>, </a:t>
            </a:r>
            <a:r>
              <a:rPr lang="en-US" i="1" dirty="0" smtClean="0">
                <a:latin typeface="Arial" charset="0"/>
                <a:ea typeface="Arial" charset="0"/>
                <a:cs typeface="Arial" charset="0"/>
              </a:rPr>
              <a:t>THE BODY OF GOD: AN ECOLOGICAL THEOLOGY</a:t>
            </a:r>
            <a:endParaRPr lang="en-US" i="1" dirty="0">
              <a:latin typeface="Arial" charset="0"/>
              <a:ea typeface="Arial" charset="0"/>
              <a:cs typeface="Arial" charset="0"/>
            </a:endParaRPr>
          </a:p>
          <a:p>
            <a:pPr marL="461963" indent="-450850">
              <a:lnSpc>
                <a:spcPct val="100000"/>
              </a:lnSpc>
              <a:spcBef>
                <a:spcPts val="0"/>
              </a:spcBef>
              <a:buNone/>
            </a:pPr>
            <a:r>
              <a:rPr lang="en-US" b="1" dirty="0" smtClean="0">
                <a:latin typeface="Arial" charset="0"/>
                <a:ea typeface="Arial" charset="0"/>
                <a:cs typeface="Arial" charset="0"/>
              </a:rPr>
              <a:t>Environmental Ethics</a:t>
            </a:r>
          </a:p>
          <a:p>
            <a:pPr marL="461963" indent="-450850">
              <a:lnSpc>
                <a:spcPct val="100000"/>
              </a:lnSpc>
              <a:spcBef>
                <a:spcPts val="0"/>
              </a:spcBef>
              <a:buNone/>
            </a:pPr>
            <a:r>
              <a:rPr lang="en-US" dirty="0">
                <a:latin typeface="Arial" charset="0"/>
                <a:ea typeface="Arial" charset="0"/>
                <a:cs typeface="Arial" charset="0"/>
              </a:rPr>
              <a:t>	</a:t>
            </a:r>
            <a:r>
              <a:rPr lang="en-US" dirty="0" smtClean="0">
                <a:latin typeface="Arial" charset="0"/>
                <a:ea typeface="Arial" charset="0"/>
                <a:cs typeface="Arial" charset="0"/>
              </a:rPr>
              <a:t>Leonardo </a:t>
            </a:r>
            <a:r>
              <a:rPr lang="en-US" dirty="0" err="1" smtClean="0">
                <a:latin typeface="Arial" charset="0"/>
                <a:ea typeface="Arial" charset="0"/>
                <a:cs typeface="Arial" charset="0"/>
              </a:rPr>
              <a:t>Boff</a:t>
            </a:r>
            <a:r>
              <a:rPr lang="en-US" dirty="0" smtClean="0">
                <a:latin typeface="Arial" charset="0"/>
                <a:ea typeface="Arial" charset="0"/>
                <a:cs typeface="Arial" charset="0"/>
              </a:rPr>
              <a:t>,  </a:t>
            </a:r>
            <a:r>
              <a:rPr lang="en-US" i="1" dirty="0" smtClean="0">
                <a:latin typeface="Arial" charset="0"/>
                <a:ea typeface="Arial" charset="0"/>
                <a:cs typeface="Arial" charset="0"/>
              </a:rPr>
              <a:t>CRY OF THE EARTH, CRY OF THE POOR</a:t>
            </a:r>
          </a:p>
          <a:p>
            <a:pPr marL="461963" indent="-450850">
              <a:lnSpc>
                <a:spcPct val="100000"/>
              </a:lnSpc>
              <a:spcBef>
                <a:spcPts val="0"/>
              </a:spcBef>
              <a:buNone/>
            </a:pPr>
            <a:r>
              <a:rPr lang="en-US" dirty="0">
                <a:latin typeface="Arial" charset="0"/>
                <a:ea typeface="Arial" charset="0"/>
                <a:cs typeface="Arial" charset="0"/>
              </a:rPr>
              <a:t>	</a:t>
            </a:r>
            <a:r>
              <a:rPr lang="en-US" dirty="0" smtClean="0">
                <a:latin typeface="Arial" charset="0"/>
                <a:ea typeface="Arial" charset="0"/>
                <a:cs typeface="Arial" charset="0"/>
              </a:rPr>
              <a:t>J. Martin-Schramm &amp; R. </a:t>
            </a:r>
            <a:r>
              <a:rPr lang="en-US" dirty="0" err="1" smtClean="0">
                <a:latin typeface="Arial" charset="0"/>
                <a:ea typeface="Arial" charset="0"/>
                <a:cs typeface="Arial" charset="0"/>
              </a:rPr>
              <a:t>Stivers</a:t>
            </a:r>
            <a:r>
              <a:rPr lang="en-US" dirty="0" smtClean="0">
                <a:latin typeface="Arial" charset="0"/>
                <a:ea typeface="Arial" charset="0"/>
                <a:cs typeface="Arial" charset="0"/>
              </a:rPr>
              <a:t>, </a:t>
            </a:r>
            <a:r>
              <a:rPr lang="en-US" i="1" dirty="0" smtClean="0">
                <a:latin typeface="Arial" charset="0"/>
                <a:ea typeface="Arial" charset="0"/>
                <a:cs typeface="Arial" charset="0"/>
              </a:rPr>
              <a:t>CHRISTIAN ENVIRONMENTAL ETHICS</a:t>
            </a:r>
          </a:p>
          <a:p>
            <a:pPr marL="461963" indent="-450850">
              <a:lnSpc>
                <a:spcPct val="100000"/>
              </a:lnSpc>
              <a:spcBef>
                <a:spcPts val="0"/>
              </a:spcBef>
              <a:buNone/>
            </a:pPr>
            <a:r>
              <a:rPr lang="en-US" dirty="0" smtClean="0">
                <a:latin typeface="Arial" charset="0"/>
                <a:ea typeface="Arial" charset="0"/>
                <a:cs typeface="Arial" charset="0"/>
              </a:rPr>
              <a:t>Pastoral Eco-Theology</a:t>
            </a:r>
          </a:p>
          <a:p>
            <a:pPr marL="461963" indent="-450850">
              <a:lnSpc>
                <a:spcPct val="100000"/>
              </a:lnSpc>
              <a:spcBef>
                <a:spcPts val="0"/>
              </a:spcBef>
              <a:buNone/>
            </a:pPr>
            <a:r>
              <a:rPr lang="en-US" dirty="0">
                <a:latin typeface="Arial" charset="0"/>
                <a:ea typeface="Arial" charset="0"/>
                <a:cs typeface="Arial" charset="0"/>
              </a:rPr>
              <a:t>	</a:t>
            </a:r>
            <a:r>
              <a:rPr lang="en-US" dirty="0" smtClean="0">
                <a:latin typeface="Arial" charset="0"/>
                <a:ea typeface="Arial" charset="0"/>
                <a:cs typeface="Arial" charset="0"/>
              </a:rPr>
              <a:t>Francis of Rome, LAUDATO SI’: ON CARE OF OUR COMMON HOME</a:t>
            </a:r>
            <a:endParaRPr lang="en-US" dirty="0">
              <a:latin typeface="Arial" charset="0"/>
              <a:ea typeface="Arial" charset="0"/>
              <a:cs typeface="Arial" charset="0"/>
            </a:endParaRPr>
          </a:p>
          <a:p>
            <a:pPr marL="0" indent="0">
              <a:lnSpc>
                <a:spcPct val="100000"/>
              </a:lnSpc>
              <a:spcBef>
                <a:spcPts val="0"/>
              </a:spcBef>
              <a:buNone/>
            </a:pPr>
            <a:endParaRPr lang="en-US" dirty="0">
              <a:latin typeface="Arial" charset="0"/>
              <a:ea typeface="Arial" charset="0"/>
              <a:cs typeface="Arial" charset="0"/>
            </a:endParaRPr>
          </a:p>
        </p:txBody>
      </p:sp>
    </p:spTree>
    <p:extLst>
      <p:ext uri="{BB962C8B-B14F-4D97-AF65-F5344CB8AC3E}">
        <p14:creationId xmlns:p14="http://schemas.microsoft.com/office/powerpoint/2010/main" val="332427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Christian Eco-Sustainability</a:t>
            </a:r>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dirty="0">
              <a:hlinkClick r:id="rId2"/>
            </a:endParaRPr>
          </a:p>
          <a:p>
            <a:pPr marL="0" indent="0">
              <a:buNone/>
            </a:pPr>
            <a:r>
              <a:rPr lang="en-US" dirty="0"/>
              <a:t>The Forum on Religion and Ecology at </a:t>
            </a:r>
            <a:r>
              <a:rPr lang="en-US" dirty="0" smtClean="0"/>
              <a:t>Yale</a:t>
            </a:r>
            <a:endParaRPr lang="en-US" dirty="0" smtClean="0">
              <a:hlinkClick r:id="rId2"/>
            </a:endParaRPr>
          </a:p>
          <a:p>
            <a:pPr marL="0" indent="0" algn="r">
              <a:buNone/>
            </a:pPr>
            <a:r>
              <a:rPr lang="en-US" dirty="0" smtClean="0">
                <a:hlinkClick r:id="rId2"/>
              </a:rPr>
              <a:t>http://fore.yale.edu/religion/christianity/links/</a:t>
            </a:r>
            <a:r>
              <a:rPr lang="en-US" dirty="0" smtClean="0"/>
              <a:t> </a:t>
            </a:r>
          </a:p>
          <a:p>
            <a:pPr marL="0" indent="0">
              <a:buNone/>
            </a:pPr>
            <a:endParaRPr lang="en-US" dirty="0" smtClean="0"/>
          </a:p>
          <a:p>
            <a:pPr marL="0" indent="0">
              <a:buNone/>
            </a:pPr>
            <a:r>
              <a:rPr lang="en-US" dirty="0" smtClean="0"/>
              <a:t>The Daily Feast: Linking Saints, Soups &amp; Sustainability</a:t>
            </a:r>
          </a:p>
          <a:p>
            <a:pPr marL="0" indent="0" algn="r">
              <a:buNone/>
            </a:pPr>
            <a:r>
              <a:rPr lang="en-US" dirty="0" smtClean="0">
                <a:hlinkClick r:id="rId3"/>
              </a:rPr>
              <a:t>http://thedailyfeast.org</a:t>
            </a:r>
            <a:r>
              <a:rPr lang="en-US" dirty="0" smtClean="0"/>
              <a:t> </a:t>
            </a:r>
            <a:endParaRPr lang="en-US" dirty="0" smtClean="0"/>
          </a:p>
          <a:p>
            <a:pPr marL="0" indent="0" algn="r">
              <a:buNone/>
            </a:pPr>
            <a:endParaRPr lang="en-US" dirty="0"/>
          </a:p>
          <a:p>
            <a:pPr marL="0" indent="0">
              <a:buNone/>
            </a:pPr>
            <a:r>
              <a:rPr lang="en-US" dirty="0" smtClean="0"/>
              <a:t>HUNDREDS of other organizations and websites</a:t>
            </a:r>
            <a:r>
              <a:rPr lang="is-IS" dirty="0" smtClean="0"/>
              <a:t>…</a:t>
            </a:r>
            <a:endParaRPr lang="en-US" dirty="0"/>
          </a:p>
        </p:txBody>
      </p:sp>
    </p:spTree>
    <p:extLst>
      <p:ext uri="{BB962C8B-B14F-4D97-AF65-F5344CB8AC3E}">
        <p14:creationId xmlns:p14="http://schemas.microsoft.com/office/powerpoint/2010/main" val="10353368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INTERFAITH ECO-ORGANIZATIONS</a:t>
            </a:r>
            <a:endParaRPr lang="en-US" dirty="0"/>
          </a:p>
        </p:txBody>
      </p:sp>
      <p:sp>
        <p:nvSpPr>
          <p:cNvPr id="3" name="Content Placeholder 2"/>
          <p:cNvSpPr>
            <a:spLocks noGrp="1"/>
          </p:cNvSpPr>
          <p:nvPr>
            <p:ph idx="1"/>
          </p:nvPr>
        </p:nvSpPr>
        <p:spPr/>
        <p:txBody>
          <a:bodyPr/>
          <a:lstStyle/>
          <a:p>
            <a:pPr marL="0" lvl="0" indent="0">
              <a:lnSpc>
                <a:spcPct val="100000"/>
              </a:lnSpc>
              <a:spcBef>
                <a:spcPts val="0"/>
              </a:spcBef>
              <a:buNone/>
            </a:pPr>
            <a:endParaRPr lang="en-US" dirty="0"/>
          </a:p>
          <a:p>
            <a:pPr marL="0" lvl="0" indent="0">
              <a:lnSpc>
                <a:spcPct val="100000"/>
              </a:lnSpc>
              <a:spcBef>
                <a:spcPts val="0"/>
              </a:spcBef>
              <a:buNone/>
            </a:pPr>
            <a:r>
              <a:rPr lang="en-US" dirty="0" smtClean="0"/>
              <a:t>INTERFAITH POWER AND LIGHT</a:t>
            </a:r>
          </a:p>
          <a:p>
            <a:pPr marL="0" indent="0">
              <a:lnSpc>
                <a:spcPct val="100000"/>
              </a:lnSpc>
              <a:spcBef>
                <a:spcPts val="0"/>
              </a:spcBef>
              <a:buNone/>
            </a:pPr>
            <a:r>
              <a:rPr lang="en-US" dirty="0">
                <a:hlinkClick r:id="rId2"/>
              </a:rPr>
              <a:t>http://www.interfaithpowerandlight.org</a:t>
            </a:r>
            <a:r>
              <a:rPr lang="en-US" dirty="0"/>
              <a:t> </a:t>
            </a:r>
          </a:p>
          <a:p>
            <a:pPr marL="0" lvl="0" indent="0">
              <a:lnSpc>
                <a:spcPct val="100000"/>
              </a:lnSpc>
              <a:spcBef>
                <a:spcPts val="0"/>
              </a:spcBef>
              <a:buNone/>
            </a:pPr>
            <a:endParaRPr lang="en-US" dirty="0"/>
          </a:p>
          <a:p>
            <a:pPr marL="0" lvl="0" indent="0">
              <a:lnSpc>
                <a:spcPct val="100000"/>
              </a:lnSpc>
              <a:spcBef>
                <a:spcPts val="0"/>
              </a:spcBef>
              <a:buNone/>
            </a:pPr>
            <a:r>
              <a:rPr lang="en-US" dirty="0" smtClean="0"/>
              <a:t>WISCONSIN INTERFAITH POWER AND LIGHT</a:t>
            </a:r>
            <a:endParaRPr lang="en-US" dirty="0"/>
          </a:p>
          <a:p>
            <a:pPr marL="0" indent="0">
              <a:lnSpc>
                <a:spcPct val="100000"/>
              </a:lnSpc>
              <a:spcBef>
                <a:spcPts val="0"/>
              </a:spcBef>
              <a:buNone/>
            </a:pPr>
            <a:r>
              <a:rPr lang="en-US" dirty="0">
                <a:hlinkClick r:id="rId3"/>
              </a:rPr>
              <a:t>http://wisconsinipl.org</a:t>
            </a:r>
            <a:r>
              <a:rPr lang="en-US" dirty="0"/>
              <a:t> </a:t>
            </a:r>
          </a:p>
          <a:p>
            <a:pPr marL="0" lvl="0" indent="0">
              <a:lnSpc>
                <a:spcPct val="100000"/>
              </a:lnSpc>
              <a:spcBef>
                <a:spcPts val="0"/>
              </a:spcBef>
              <a:buNone/>
            </a:pPr>
            <a:endParaRPr lang="en-US" dirty="0"/>
          </a:p>
        </p:txBody>
      </p:sp>
    </p:spTree>
    <p:extLst>
      <p:ext uri="{BB962C8B-B14F-4D97-AF65-F5344CB8AC3E}">
        <p14:creationId xmlns:p14="http://schemas.microsoft.com/office/powerpoint/2010/main" val="1289834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ctr" eaLnBrk="1" hangingPunct="1"/>
            <a:r>
              <a:rPr lang="en-US" altLang="en-US" dirty="0" smtClean="0"/>
              <a:t>ENERGY</a:t>
            </a:r>
            <a:endParaRPr lang="en-US" altLang="en-US" dirty="0"/>
          </a:p>
        </p:txBody>
      </p:sp>
      <p:sp>
        <p:nvSpPr>
          <p:cNvPr id="6147" name="Text Placeholder 2"/>
          <p:cNvSpPr>
            <a:spLocks noGrp="1"/>
          </p:cNvSpPr>
          <p:nvPr>
            <p:ph type="body" idx="1"/>
          </p:nvPr>
        </p:nvSpPr>
        <p:spPr/>
        <p:txBody>
          <a:bodyPr/>
          <a:lstStyle/>
          <a:p>
            <a:pPr algn="r" eaLnBrk="1" hangingPunct="1"/>
            <a:r>
              <a:rPr lang="en-US" altLang="en-US"/>
              <a:t> UNDIRECTED</a:t>
            </a:r>
          </a:p>
        </p:txBody>
      </p:sp>
      <p:pic>
        <p:nvPicPr>
          <p:cNvPr id="6148" name="Content Placeholder 6" descr="lightning-strike-up-close.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286000" y="2514601"/>
            <a:ext cx="3733800" cy="2803525"/>
          </a:xfrm>
        </p:spPr>
      </p:pic>
      <p:sp>
        <p:nvSpPr>
          <p:cNvPr id="6149" name="Text Placeholder 4"/>
          <p:cNvSpPr>
            <a:spLocks noGrp="1"/>
          </p:cNvSpPr>
          <p:nvPr>
            <p:ph type="body" sz="quarter" idx="3"/>
          </p:nvPr>
        </p:nvSpPr>
        <p:spPr>
          <a:xfrm>
            <a:off x="6324601" y="1524001"/>
            <a:ext cx="4041775" cy="639763"/>
          </a:xfrm>
        </p:spPr>
        <p:txBody>
          <a:bodyPr/>
          <a:lstStyle/>
          <a:p>
            <a:pPr algn="r" eaLnBrk="1" hangingPunct="1"/>
            <a:r>
              <a:rPr lang="en-US" altLang="en-US"/>
              <a:t>CHANNELED</a:t>
            </a:r>
          </a:p>
        </p:txBody>
      </p:sp>
      <p:pic>
        <p:nvPicPr>
          <p:cNvPr id="6150" name="Content Placeholder 7" descr="christmas lights.jpg"/>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6172200" y="2590800"/>
            <a:ext cx="4338638" cy="2438400"/>
          </a:xfrm>
        </p:spPr>
      </p:pic>
    </p:spTree>
    <p:extLst>
      <p:ext uri="{BB962C8B-B14F-4D97-AF65-F5344CB8AC3E}">
        <p14:creationId xmlns:p14="http://schemas.microsoft.com/office/powerpoint/2010/main" val="2006073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eaLnBrk="1" hangingPunct="1"/>
            <a:r>
              <a:rPr lang="en-US" altLang="en-US" sz="4000" dirty="0" smtClean="0"/>
              <a:t>LIFE ENERGY</a:t>
            </a:r>
            <a:endParaRPr lang="en-US" altLang="en-US" sz="4000" dirty="0"/>
          </a:p>
        </p:txBody>
      </p:sp>
      <p:sp>
        <p:nvSpPr>
          <p:cNvPr id="3" name="Content Placeholder 2"/>
          <p:cNvSpPr>
            <a:spLocks noGrp="1"/>
          </p:cNvSpPr>
          <p:nvPr>
            <p:ph idx="1"/>
          </p:nvPr>
        </p:nvSpPr>
        <p:spPr/>
        <p:txBody>
          <a:bodyPr/>
          <a:lstStyle/>
          <a:p>
            <a:pPr marL="0" indent="0">
              <a:spcBef>
                <a:spcPts val="0"/>
              </a:spcBef>
              <a:buNone/>
              <a:defRPr/>
            </a:pPr>
            <a:r>
              <a:rPr lang="en-US" sz="3600" dirty="0"/>
              <a:t>Everyone who is alive has an energy or life force that drives/empowers everything s/he does from breathing and eating and “sexing” to running marathons, learning languages, building skyscrapers, baking cakes, planting gardens and saving the world…</a:t>
            </a:r>
          </a:p>
          <a:p>
            <a:pPr eaLnBrk="1" hangingPunct="1">
              <a:buFontTx/>
              <a:buNone/>
              <a:defRPr/>
            </a:pPr>
            <a:endParaRPr lang="en-US" dirty="0">
              <a:ea typeface="+mn-ea"/>
            </a:endParaRPr>
          </a:p>
        </p:txBody>
      </p:sp>
    </p:spTree>
    <p:extLst>
      <p:ext uri="{BB962C8B-B14F-4D97-AF65-F5344CB8AC3E}">
        <p14:creationId xmlns:p14="http://schemas.microsoft.com/office/powerpoint/2010/main" val="582224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a:t>But even when we are not conscious of “it”, this </a:t>
            </a:r>
            <a:r>
              <a:rPr lang="en-US" altLang="en-US" dirty="0" smtClean="0"/>
              <a:t/>
            </a:r>
            <a:br>
              <a:rPr lang="en-US" altLang="en-US" dirty="0" smtClean="0"/>
            </a:br>
            <a:r>
              <a:rPr lang="en-US" altLang="en-US" dirty="0" smtClean="0"/>
              <a:t>LIFE-FORCE/ENERGY </a:t>
            </a:r>
            <a:r>
              <a:rPr lang="en-US" altLang="en-US" sz="2800" dirty="0" smtClean="0"/>
              <a:t>(</a:t>
            </a:r>
            <a:r>
              <a:rPr lang="en-US" altLang="en-US" sz="2400" i="1" dirty="0" smtClean="0"/>
              <a:t>SPIRITUS</a:t>
            </a:r>
            <a:r>
              <a:rPr lang="en-US" altLang="en-US" sz="2400" dirty="0" smtClean="0"/>
              <a:t> OR </a:t>
            </a:r>
            <a:r>
              <a:rPr lang="en-US" altLang="en-US" sz="2400" i="1" dirty="0" smtClean="0"/>
              <a:t>ANIMA</a:t>
            </a:r>
            <a:r>
              <a:rPr lang="en-US" altLang="en-US" sz="2400" dirty="0" smtClean="0"/>
              <a:t> IN LATIN</a:t>
            </a:r>
            <a:r>
              <a:rPr lang="en-US" altLang="en-US" sz="2800" dirty="0" smtClean="0"/>
              <a:t>)</a:t>
            </a:r>
            <a:endParaRPr lang="en-US" altLang="en-US" sz="2800" i="1" dirty="0"/>
          </a:p>
        </p:txBody>
      </p:sp>
      <p:sp>
        <p:nvSpPr>
          <p:cNvPr id="10243" name="Content Placeholder 2"/>
          <p:cNvSpPr>
            <a:spLocks noGrp="1"/>
          </p:cNvSpPr>
          <p:nvPr>
            <p:ph idx="1"/>
          </p:nvPr>
        </p:nvSpPr>
        <p:spPr/>
        <p:txBody>
          <a:bodyPr/>
          <a:lstStyle/>
          <a:p>
            <a:pPr>
              <a:buFontTx/>
              <a:buNone/>
            </a:pPr>
            <a:r>
              <a:rPr lang="en-US" altLang="en-US" dirty="0"/>
              <a:t/>
            </a:r>
            <a:br>
              <a:rPr lang="en-US" altLang="en-US" dirty="0"/>
            </a:br>
            <a:r>
              <a:rPr lang="en-US" altLang="en-US" dirty="0"/>
              <a:t>is </a:t>
            </a:r>
            <a:r>
              <a:rPr lang="en-US" altLang="en-US" dirty="0" smtClean="0"/>
              <a:t>what keeps </a:t>
            </a:r>
            <a:r>
              <a:rPr lang="en-US" altLang="en-US" dirty="0"/>
              <a:t>all the cells of our bodies working together as a “living organism” </a:t>
            </a:r>
            <a:r>
              <a:rPr lang="en-US" altLang="en-US" dirty="0" smtClean="0"/>
              <a:t>and </a:t>
            </a:r>
            <a:r>
              <a:rPr lang="en-US" altLang="en-US" dirty="0"/>
              <a:t>moves and empowers us to do all that we do (the ancients called “it” “the soul”).  </a:t>
            </a:r>
          </a:p>
          <a:p>
            <a:pPr>
              <a:buFontTx/>
              <a:buNone/>
            </a:pPr>
            <a:endParaRPr lang="en-US" altLang="en-US" dirty="0"/>
          </a:p>
          <a:p>
            <a:pPr>
              <a:buFontTx/>
              <a:buNone/>
            </a:pPr>
            <a:r>
              <a:rPr lang="en-US" altLang="en-US" dirty="0"/>
              <a:t>When this life force is absent  (</a:t>
            </a:r>
            <a:r>
              <a:rPr lang="en-US" altLang="en-US" i="1" dirty="0"/>
              <a:t>i.e</a:t>
            </a:r>
            <a:r>
              <a:rPr lang="en-US" altLang="en-US" dirty="0"/>
              <a:t>., when “the soul leaves the body”) all the </a:t>
            </a:r>
            <a:r>
              <a:rPr lang="en-US" altLang="en-US" dirty="0" smtClean="0"/>
              <a:t>body parts </a:t>
            </a:r>
            <a:r>
              <a:rPr lang="en-US" altLang="en-US" dirty="0"/>
              <a:t>dis-integrate [except for the calcium phosphate in the form of carbonated hydroxyapatite of our skeletons</a:t>
            </a:r>
            <a:r>
              <a:rPr lang="en-US" altLang="en-US" dirty="0" smtClean="0"/>
              <a:t>].  </a:t>
            </a:r>
            <a:endParaRPr lang="en-US" altLang="en-US" dirty="0"/>
          </a:p>
          <a:p>
            <a:pPr>
              <a:buFontTx/>
              <a:buNone/>
            </a:pPr>
            <a:endParaRPr lang="en-US" altLang="en-US" dirty="0"/>
          </a:p>
        </p:txBody>
      </p:sp>
    </p:spTree>
    <p:extLst>
      <p:ext uri="{BB962C8B-B14F-4D97-AF65-F5344CB8AC3E}">
        <p14:creationId xmlns:p14="http://schemas.microsoft.com/office/powerpoint/2010/main" val="924000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a:t>In the WIDEST sense…</a:t>
            </a:r>
          </a:p>
        </p:txBody>
      </p:sp>
      <p:sp>
        <p:nvSpPr>
          <p:cNvPr id="11267" name="Content Placeholder 2"/>
          <p:cNvSpPr>
            <a:spLocks noGrp="1"/>
          </p:cNvSpPr>
          <p:nvPr>
            <p:ph idx="1"/>
          </p:nvPr>
        </p:nvSpPr>
        <p:spPr>
          <a:xfrm>
            <a:off x="2034282" y="1522286"/>
            <a:ext cx="9606337" cy="4765497"/>
          </a:xfrm>
        </p:spPr>
        <p:txBody>
          <a:bodyPr/>
          <a:lstStyle/>
          <a:p>
            <a:pPr>
              <a:buFontTx/>
              <a:buNone/>
            </a:pPr>
            <a:r>
              <a:rPr lang="en-US" altLang="en-US" sz="3600" dirty="0"/>
              <a:t>SPIRITUALITY can be understood as that which “channels” or directs the life/energy/breath/</a:t>
            </a:r>
            <a:r>
              <a:rPr lang="en-US" altLang="en-US" sz="3600" dirty="0" err="1"/>
              <a:t>s</a:t>
            </a:r>
            <a:r>
              <a:rPr lang="en-US" altLang="en-US" sz="3600" i="1" dirty="0" err="1"/>
              <a:t>piritus</a:t>
            </a:r>
            <a:r>
              <a:rPr lang="en-US" altLang="en-US" sz="3600" i="1" dirty="0"/>
              <a:t> </a:t>
            </a:r>
            <a:r>
              <a:rPr lang="en-US" altLang="en-US" sz="3600" dirty="0"/>
              <a:t>within each and every part and particle of the universe</a:t>
            </a:r>
            <a:r>
              <a:rPr lang="en-US" altLang="en-US" sz="3600" dirty="0" smtClean="0"/>
              <a:t>.</a:t>
            </a:r>
            <a:br>
              <a:rPr lang="en-US" altLang="en-US" sz="3600" dirty="0" smtClean="0"/>
            </a:br>
            <a:endParaRPr lang="en-US" altLang="en-US" sz="1400" dirty="0" smtClean="0"/>
          </a:p>
          <a:p>
            <a:pPr>
              <a:buFontTx/>
              <a:buNone/>
            </a:pPr>
            <a:r>
              <a:rPr lang="en-US" altLang="en-US" sz="3600" dirty="0" smtClean="0"/>
              <a:t>Healthy Spirituality leads towards integration, freedom, flourishing &amp; fullness of life. </a:t>
            </a:r>
          </a:p>
          <a:p>
            <a:pPr>
              <a:buFontTx/>
              <a:buNone/>
            </a:pPr>
            <a:r>
              <a:rPr lang="en-US" altLang="en-US" sz="3600" dirty="0" smtClean="0"/>
              <a:t>Unhealthy Spirituality leads to dis-integration, destruction, debilitation and death.</a:t>
            </a:r>
            <a:endParaRPr lang="en-US" altLang="en-US" sz="3600" dirty="0"/>
          </a:p>
        </p:txBody>
      </p:sp>
    </p:spTree>
    <p:extLst>
      <p:ext uri="{BB962C8B-B14F-4D97-AF65-F5344CB8AC3E}">
        <p14:creationId xmlns:p14="http://schemas.microsoft.com/office/powerpoint/2010/main" val="1222202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type="body" idx="1"/>
          </p:nvPr>
        </p:nvSpPr>
        <p:spPr/>
        <p:txBody>
          <a:bodyPr anchor="ctr"/>
          <a:lstStyle/>
          <a:p>
            <a:pPr algn="r" eaLnBrk="1" hangingPunct="1"/>
            <a:r>
              <a:rPr lang="en-US" altLang="en-US"/>
              <a:t>WHAT SHAPES MY ACTIONS?</a:t>
            </a:r>
          </a:p>
          <a:p>
            <a:pPr algn="r" eaLnBrk="1" hangingPunct="1"/>
            <a:r>
              <a:rPr lang="en-US" altLang="en-US"/>
              <a:t>HOW DO I CHANNEL MY DESIRE?</a:t>
            </a:r>
          </a:p>
        </p:txBody>
      </p:sp>
      <p:sp>
        <p:nvSpPr>
          <p:cNvPr id="16387" name="TextBox 4"/>
          <p:cNvSpPr txBox="1">
            <a:spLocks noChangeArrowheads="1"/>
          </p:cNvSpPr>
          <p:nvPr/>
        </p:nvSpPr>
        <p:spPr bwMode="auto">
          <a:xfrm>
            <a:off x="3048000" y="4419600"/>
            <a:ext cx="7010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charset="0"/>
                <a:ea typeface="Arial" charset="0"/>
                <a:cs typeface="Arial" charset="0"/>
              </a:defRPr>
            </a:lvl1pPr>
            <a:lvl2pPr marL="742950" indent="-285750">
              <a:spcBef>
                <a:spcPct val="20000"/>
              </a:spcBef>
              <a:buChar char="–"/>
              <a:defRPr sz="2400">
                <a:solidFill>
                  <a:schemeClr val="tx1"/>
                </a:solidFill>
                <a:latin typeface="Arial" charset="0"/>
                <a:ea typeface="Arial" charset="0"/>
                <a:cs typeface="Arial" charset="0"/>
              </a:defRPr>
            </a:lvl2pPr>
            <a:lvl3pPr marL="1143000" indent="-228600">
              <a:spcBef>
                <a:spcPct val="20000"/>
              </a:spcBef>
              <a:buChar char="•"/>
              <a:defRPr sz="2000">
                <a:solidFill>
                  <a:schemeClr val="tx1"/>
                </a:solidFill>
                <a:latin typeface="Arial" charset="0"/>
                <a:ea typeface="Arial" charset="0"/>
                <a:cs typeface="Arial" charset="0"/>
              </a:defRPr>
            </a:lvl3pPr>
            <a:lvl4pPr marL="1600200" indent="-228600">
              <a:spcBef>
                <a:spcPct val="20000"/>
              </a:spcBef>
              <a:buChar char="–"/>
              <a:defRPr>
                <a:solidFill>
                  <a:schemeClr val="tx1"/>
                </a:solidFill>
                <a:latin typeface="Arial" charset="0"/>
                <a:ea typeface="Arial" charset="0"/>
                <a:cs typeface="Arial" charset="0"/>
              </a:defRPr>
            </a:lvl4pPr>
            <a:lvl5pPr marL="2057400" indent="-228600">
              <a:spcBef>
                <a:spcPct val="20000"/>
              </a:spcBef>
              <a:buChar char="»"/>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Arial" charset="0"/>
                <a:cs typeface="Arial" charset="0"/>
              </a:defRPr>
            </a:lvl9pPr>
          </a:lstStyle>
          <a:p>
            <a:pPr algn="r" eaLnBrk="1" hangingPunct="1">
              <a:spcBef>
                <a:spcPct val="0"/>
              </a:spcBef>
              <a:buFontTx/>
              <a:buNone/>
            </a:pPr>
            <a:r>
              <a:rPr lang="en-US" altLang="en-US" sz="3600"/>
              <a:t>WHAT  SORT OF SPIRITUALITY DO I HAVE?</a:t>
            </a:r>
          </a:p>
        </p:txBody>
      </p:sp>
    </p:spTree>
    <p:extLst>
      <p:ext uri="{BB962C8B-B14F-4D97-AF65-F5344CB8AC3E}">
        <p14:creationId xmlns:p14="http://schemas.microsoft.com/office/powerpoint/2010/main" val="2075664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do I DO with my Life Energy?</a:t>
            </a:r>
            <a:endParaRPr lang="en-US" dirty="0"/>
          </a:p>
        </p:txBody>
      </p:sp>
      <p:sp>
        <p:nvSpPr>
          <p:cNvPr id="5" name="Content Placeholder 4"/>
          <p:cNvSpPr>
            <a:spLocks noGrp="1"/>
          </p:cNvSpPr>
          <p:nvPr>
            <p:ph idx="1"/>
          </p:nvPr>
        </p:nvSpPr>
        <p:spPr>
          <a:xfrm>
            <a:off x="1468315" y="1371600"/>
            <a:ext cx="10603523" cy="4800600"/>
          </a:xfrm>
        </p:spPr>
        <p:txBody>
          <a:bodyPr/>
          <a:lstStyle/>
          <a:p>
            <a:r>
              <a:rPr lang="en-US" dirty="0" smtClean="0"/>
              <a:t>List some of the actual things you did yesterday or this morning.</a:t>
            </a:r>
          </a:p>
          <a:p>
            <a:pPr lvl="1"/>
            <a:r>
              <a:rPr lang="en-US" dirty="0" smtClean="0"/>
              <a:t>These BEHAVIORS/PRACTICES are part of your personal spirituality.</a:t>
            </a:r>
          </a:p>
          <a:p>
            <a:endParaRPr lang="en-US" dirty="0" smtClean="0"/>
          </a:p>
          <a:p>
            <a:r>
              <a:rPr lang="en-US" dirty="0" smtClean="0"/>
              <a:t>Look at these behaviors/actions and ask yourself WHY? </a:t>
            </a:r>
            <a:br>
              <a:rPr lang="en-US" dirty="0" smtClean="0"/>
            </a:br>
            <a:r>
              <a:rPr lang="en-US" dirty="0" smtClean="0"/>
              <a:t>What values, beliefs/teachings motivated or directed me to channel my energy into doing that instead of something else?</a:t>
            </a:r>
          </a:p>
          <a:p>
            <a:pPr lvl="1"/>
            <a:r>
              <a:rPr lang="en-US" dirty="0" smtClean="0"/>
              <a:t>These values, beliefs/teachings, are part of my spirituality.</a:t>
            </a:r>
          </a:p>
          <a:p>
            <a:pPr lvl="1"/>
            <a:r>
              <a:rPr lang="en-US" dirty="0" smtClean="0"/>
              <a:t>They derive from my WORLDVIEW: how I see and understand the world (what it is, why it is, what if is for, the role of humanity in it, and my own place in it).  </a:t>
            </a:r>
          </a:p>
        </p:txBody>
      </p:sp>
    </p:spTree>
    <p:extLst>
      <p:ext uri="{BB962C8B-B14F-4D97-AF65-F5344CB8AC3E}">
        <p14:creationId xmlns:p14="http://schemas.microsoft.com/office/powerpoint/2010/main" val="79614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dissolve">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 calcmode="lin" valueType="num">
                                      <p:cBhvr additive="base">
                                        <p:cTn id="26"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KIND of spirituality do I have?</a:t>
            </a:r>
            <a:endParaRPr lang="en-US" dirty="0"/>
          </a:p>
        </p:txBody>
      </p:sp>
      <p:sp>
        <p:nvSpPr>
          <p:cNvPr id="3" name="Content Placeholder 2"/>
          <p:cNvSpPr>
            <a:spLocks noGrp="1"/>
          </p:cNvSpPr>
          <p:nvPr>
            <p:ph idx="1"/>
          </p:nvPr>
        </p:nvSpPr>
        <p:spPr>
          <a:xfrm>
            <a:off x="1625600" y="1383323"/>
            <a:ext cx="10363200" cy="5357446"/>
          </a:xfrm>
        </p:spPr>
        <p:txBody>
          <a:bodyPr/>
          <a:lstStyle/>
          <a:p>
            <a:r>
              <a:rPr lang="en-US" dirty="0" smtClean="0"/>
              <a:t>How do I spend my “energy,” my time, my “resources” ?</a:t>
            </a:r>
          </a:p>
          <a:p>
            <a:pPr lvl="1"/>
            <a:r>
              <a:rPr lang="en-US" dirty="0" smtClean="0"/>
              <a:t>(What do I actually DO with my life?) </a:t>
            </a:r>
          </a:p>
          <a:p>
            <a:r>
              <a:rPr lang="en-US" dirty="0" smtClean="0"/>
              <a:t>What are the values/beliefs that direct me to live this way?</a:t>
            </a:r>
          </a:p>
          <a:p>
            <a:pPr lvl="1"/>
            <a:r>
              <a:rPr lang="en-US" dirty="0" smtClean="0"/>
              <a:t>If my life’s actions, values and worldview are consistent with the actions, values and worldview of Jesus of Nazareth, my spirituality (lifestyle and behavior) can be said to be “Christian.”</a:t>
            </a:r>
          </a:p>
          <a:p>
            <a:pPr lvl="1"/>
            <a:r>
              <a:rPr lang="en-US" dirty="0" smtClean="0"/>
              <a:t>If they are consistent with the values espoused by my political party or particular denomination or religious order my spirituality can be characterized as “Socialist” or “Presbyterian” or “Dominican” or “Franciscan” </a:t>
            </a:r>
          </a:p>
          <a:p>
            <a:pPr lvl="1"/>
            <a:r>
              <a:rPr lang="en-US" dirty="0" smtClean="0"/>
              <a:t>If they are consistent with the principles and practice of Sustainability, I have a Sustainability or Eco-Friendly, Earth Spirituality. </a:t>
            </a:r>
          </a:p>
        </p:txBody>
      </p:sp>
    </p:spTree>
    <p:extLst>
      <p:ext uri="{BB962C8B-B14F-4D97-AF65-F5344CB8AC3E}">
        <p14:creationId xmlns:p14="http://schemas.microsoft.com/office/powerpoint/2010/main" val="118932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trips(down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trips(down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strips(downLef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strips(downLeft)">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strips(downLeft)">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ealth pulse design template">
  <a:themeElements>
    <a:clrScheme name="PPP_SBUSC_PRT_Keyboard_Help 16">
      <a:dk1>
        <a:srgbClr val="808080"/>
      </a:dk1>
      <a:lt1>
        <a:srgbClr val="FFFFFF"/>
      </a:lt1>
      <a:dk2>
        <a:srgbClr val="B2B2B2"/>
      </a:dk2>
      <a:lt2>
        <a:srgbClr val="FFFFFF"/>
      </a:lt2>
      <a:accent1>
        <a:srgbClr val="BBE0E3"/>
      </a:accent1>
      <a:accent2>
        <a:srgbClr val="333399"/>
      </a:accent2>
      <a:accent3>
        <a:srgbClr val="D5D5D5"/>
      </a:accent3>
      <a:accent4>
        <a:srgbClr val="DADADA"/>
      </a:accent4>
      <a:accent5>
        <a:srgbClr val="DAEDEF"/>
      </a:accent5>
      <a:accent6>
        <a:srgbClr val="2D2D8A"/>
      </a:accent6>
      <a:hlink>
        <a:srgbClr val="009999"/>
      </a:hlink>
      <a:folHlink>
        <a:srgbClr val="99CC00"/>
      </a:folHlink>
    </a:clrScheme>
    <a:fontScheme name="PPP_SBUSC_PRT_Keyboard_Hel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P_SBUSC_PRT_Keyboard_Hel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BUSC_PRT_Keyboard_Hel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P_SBUSC_PRT_Keyboard_Hel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P_SBUSC_PRT_Keyboard_Hel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P_SBUSC_PRT_Keyboard_Hel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P_SBUSC_PRT_Keyboard_Hel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P_SBUSC_PRT_Keyboard_Hel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P_SBUSC_PRT_Keyboard_Hel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P_SBUSC_PRT_Keyboard_Hel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P_SBUSC_PRT_Keyboard_Hel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P_SBUSC_PRT_Keyboard_Hel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P_SBUSC_PRT_Keyboard_Hel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PP_SBUSC_PRT_Keyboard_Help 13">
        <a:dk1>
          <a:srgbClr val="000000"/>
        </a:dk1>
        <a:lt1>
          <a:srgbClr val="B2B2B2"/>
        </a:lt1>
        <a:dk2>
          <a:srgbClr val="000000"/>
        </a:dk2>
        <a:lt2>
          <a:srgbClr val="808080"/>
        </a:lt2>
        <a:accent1>
          <a:srgbClr val="BBE0E3"/>
        </a:accent1>
        <a:accent2>
          <a:srgbClr val="333399"/>
        </a:accent2>
        <a:accent3>
          <a:srgbClr val="D5D5D5"/>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BUSC_PRT_Keyboard_Help 14">
        <a:dk1>
          <a:srgbClr val="000000"/>
        </a:dk1>
        <a:lt1>
          <a:srgbClr val="B2B2B2"/>
        </a:lt1>
        <a:dk2>
          <a:srgbClr val="000066"/>
        </a:dk2>
        <a:lt2>
          <a:srgbClr val="808080"/>
        </a:lt2>
        <a:accent1>
          <a:srgbClr val="BBE0E3"/>
        </a:accent1>
        <a:accent2>
          <a:srgbClr val="333399"/>
        </a:accent2>
        <a:accent3>
          <a:srgbClr val="D5D5D5"/>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BUSC_PRT_Keyboard_Help 15">
        <a:dk1>
          <a:srgbClr val="000000"/>
        </a:dk1>
        <a:lt1>
          <a:srgbClr val="B2B2B2"/>
        </a:lt1>
        <a:dk2>
          <a:srgbClr val="FFFFFF"/>
        </a:dk2>
        <a:lt2>
          <a:srgbClr val="808080"/>
        </a:lt2>
        <a:accent1>
          <a:srgbClr val="BBE0E3"/>
        </a:accent1>
        <a:accent2>
          <a:srgbClr val="333399"/>
        </a:accent2>
        <a:accent3>
          <a:srgbClr val="D5D5D5"/>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BUSC_PRT_Keyboard_Help 16">
        <a:dk1>
          <a:srgbClr val="808080"/>
        </a:dk1>
        <a:lt1>
          <a:srgbClr val="FFFFFF"/>
        </a:lt1>
        <a:dk2>
          <a:srgbClr val="B2B2B2"/>
        </a:dk2>
        <a:lt2>
          <a:srgbClr val="FFFFFF"/>
        </a:lt2>
        <a:accent1>
          <a:srgbClr val="BBE0E3"/>
        </a:accent1>
        <a:accent2>
          <a:srgbClr val="333399"/>
        </a:accent2>
        <a:accent3>
          <a:srgbClr val="D5D5D5"/>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1">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Theme1" id="{8F5D689A-37BB-AA49-B42F-1536F0D5531C}" vid="{4E16CF9A-7B3D-9D47-9B93-ACCEB1331A7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What is Spirituality Spring 2016</Template>
  <TotalTime>443</TotalTime>
  <Words>812</Words>
  <Application>Microsoft Macintosh PowerPoint</Application>
  <PresentationFormat>Widescreen</PresentationFormat>
  <Paragraphs>141</Paragraphs>
  <Slides>23</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Calibri</vt:lpstr>
      <vt:lpstr>Trebuchet MS</vt:lpstr>
      <vt:lpstr>Wingdings</vt:lpstr>
      <vt:lpstr>Arial</vt:lpstr>
      <vt:lpstr>Health pulse design template</vt:lpstr>
      <vt:lpstr>Theme1</vt:lpstr>
      <vt:lpstr>Spirituality &amp; Sustainability</vt:lpstr>
      <vt:lpstr>SPIRITUALITY</vt:lpstr>
      <vt:lpstr>ENERGY</vt:lpstr>
      <vt:lpstr>LIFE ENERGY</vt:lpstr>
      <vt:lpstr>But even when we are not conscious of “it”, this  LIFE-FORCE/ENERGY (SPIRITUS OR ANIMA IN LATIN)</vt:lpstr>
      <vt:lpstr>In the WIDEST sense…</vt:lpstr>
      <vt:lpstr>PowerPoint Presentation</vt:lpstr>
      <vt:lpstr>What do I DO with my Life Energy?</vt:lpstr>
      <vt:lpstr>What KIND of spirituality do I have?</vt:lpstr>
      <vt:lpstr>Our working description of  SPIRITUALITY…</vt:lpstr>
      <vt:lpstr>SUSTAINABILITY</vt:lpstr>
      <vt:lpstr>SUSTAINABILITY</vt:lpstr>
      <vt:lpstr>SUSTAINABLE</vt:lpstr>
      <vt:lpstr>A SUSTAINABLE COMMUNITY</vt:lpstr>
      <vt:lpstr>PowerPoint Presentation</vt:lpstr>
      <vt:lpstr>Farmished.org</vt:lpstr>
      <vt:lpstr>United Nations Sustainable Development Goals</vt:lpstr>
      <vt:lpstr>A SUSTAINABLE SPIRITUALITY</vt:lpstr>
      <vt:lpstr>Do I have a Spirituality that is Sustainable?</vt:lpstr>
      <vt:lpstr>Spiritual Practices/Daily Behaviors</vt:lpstr>
      <vt:lpstr>ECO-THEOLOGICAL WORLDVIEW  </vt:lpstr>
      <vt:lpstr>Christian Eco-Sustainability</vt:lpstr>
      <vt:lpstr>INTERFAITH ECO-ORGANIZATIONS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Spirituality &amp; Sustainability</dc:title>
  <dc:creator>Microsoft Office User</dc:creator>
  <cp:lastModifiedBy>John Leonard</cp:lastModifiedBy>
  <cp:revision>33</cp:revision>
  <dcterms:created xsi:type="dcterms:W3CDTF">2016-04-21T17:29:37Z</dcterms:created>
  <dcterms:modified xsi:type="dcterms:W3CDTF">2016-04-24T13:51:55Z</dcterms:modified>
</cp:coreProperties>
</file>